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sldIdLst>
    <p:sldId id="256" r:id="rId2"/>
    <p:sldId id="258" r:id="rId3"/>
    <p:sldId id="260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5" r:id="rId15"/>
    <p:sldId id="272" r:id="rId16"/>
    <p:sldId id="279" r:id="rId17"/>
    <p:sldId id="329" r:id="rId18"/>
    <p:sldId id="278" r:id="rId19"/>
    <p:sldId id="277" r:id="rId20"/>
    <p:sldId id="295" r:id="rId21"/>
    <p:sldId id="294" r:id="rId22"/>
    <p:sldId id="293" r:id="rId23"/>
    <p:sldId id="292" r:id="rId24"/>
    <p:sldId id="291" r:id="rId25"/>
    <p:sldId id="290" r:id="rId26"/>
    <p:sldId id="289" r:id="rId27"/>
    <p:sldId id="288" r:id="rId28"/>
    <p:sldId id="287" r:id="rId29"/>
    <p:sldId id="285" r:id="rId30"/>
    <p:sldId id="296" r:id="rId31"/>
    <p:sldId id="330" r:id="rId32"/>
    <p:sldId id="284" r:id="rId33"/>
    <p:sldId id="280" r:id="rId34"/>
    <p:sldId id="331" r:id="rId35"/>
    <p:sldId id="283" r:id="rId36"/>
    <p:sldId id="301" r:id="rId37"/>
    <p:sldId id="300" r:id="rId38"/>
    <p:sldId id="299" r:id="rId39"/>
    <p:sldId id="298" r:id="rId40"/>
    <p:sldId id="328" r:id="rId41"/>
    <p:sldId id="306" r:id="rId42"/>
    <p:sldId id="305" r:id="rId43"/>
    <p:sldId id="304" r:id="rId44"/>
    <p:sldId id="332" r:id="rId45"/>
    <p:sldId id="303" r:id="rId46"/>
    <p:sldId id="333" r:id="rId47"/>
    <p:sldId id="302" r:id="rId48"/>
    <p:sldId id="334" r:id="rId49"/>
    <p:sldId id="281" r:id="rId50"/>
    <p:sldId id="297" r:id="rId51"/>
    <p:sldId id="335" r:id="rId52"/>
    <p:sldId id="336" r:id="rId53"/>
    <p:sldId id="337" r:id="rId54"/>
    <p:sldId id="310" r:id="rId55"/>
    <p:sldId id="339" r:id="rId56"/>
    <p:sldId id="311" r:id="rId57"/>
    <p:sldId id="314" r:id="rId58"/>
    <p:sldId id="340" r:id="rId59"/>
    <p:sldId id="315" r:id="rId60"/>
    <p:sldId id="341" r:id="rId61"/>
    <p:sldId id="316" r:id="rId62"/>
    <p:sldId id="344" r:id="rId63"/>
    <p:sldId id="317" r:id="rId64"/>
    <p:sldId id="343" r:id="rId65"/>
    <p:sldId id="326" r:id="rId66"/>
    <p:sldId id="318" r:id="rId67"/>
    <p:sldId id="345" r:id="rId68"/>
    <p:sldId id="313" r:id="rId69"/>
    <p:sldId id="346" r:id="rId70"/>
    <p:sldId id="322" r:id="rId71"/>
    <p:sldId id="320" r:id="rId72"/>
    <p:sldId id="324" r:id="rId73"/>
    <p:sldId id="327" r:id="rId74"/>
    <p:sldId id="323" r:id="rId7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91A5643-D5DA-42E4-9960-2D6BE57A78C1}">
          <p14:sldIdLst>
            <p14:sldId id="256"/>
            <p14:sldId id="258"/>
            <p14:sldId id="260"/>
            <p14:sldId id="27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1"/>
            <p14:sldId id="275"/>
            <p14:sldId id="272"/>
            <p14:sldId id="279"/>
            <p14:sldId id="329"/>
            <p14:sldId id="278"/>
            <p14:sldId id="277"/>
            <p14:sldId id="295"/>
            <p14:sldId id="294"/>
            <p14:sldId id="293"/>
            <p14:sldId id="292"/>
            <p14:sldId id="291"/>
            <p14:sldId id="290"/>
            <p14:sldId id="289"/>
            <p14:sldId id="288"/>
            <p14:sldId id="287"/>
            <p14:sldId id="285"/>
            <p14:sldId id="296"/>
            <p14:sldId id="330"/>
            <p14:sldId id="284"/>
            <p14:sldId id="280"/>
            <p14:sldId id="331"/>
            <p14:sldId id="283"/>
            <p14:sldId id="301"/>
            <p14:sldId id="300"/>
            <p14:sldId id="299"/>
            <p14:sldId id="298"/>
            <p14:sldId id="328"/>
            <p14:sldId id="306"/>
            <p14:sldId id="305"/>
            <p14:sldId id="304"/>
            <p14:sldId id="332"/>
            <p14:sldId id="303"/>
            <p14:sldId id="333"/>
            <p14:sldId id="302"/>
            <p14:sldId id="334"/>
            <p14:sldId id="281"/>
            <p14:sldId id="297"/>
            <p14:sldId id="335"/>
            <p14:sldId id="336"/>
            <p14:sldId id="337"/>
            <p14:sldId id="310"/>
            <p14:sldId id="339"/>
            <p14:sldId id="311"/>
            <p14:sldId id="314"/>
            <p14:sldId id="340"/>
            <p14:sldId id="315"/>
            <p14:sldId id="341"/>
            <p14:sldId id="316"/>
            <p14:sldId id="344"/>
            <p14:sldId id="317"/>
            <p14:sldId id="343"/>
            <p14:sldId id="326"/>
            <p14:sldId id="318"/>
            <p14:sldId id="345"/>
            <p14:sldId id="313"/>
            <p14:sldId id="346"/>
            <p14:sldId id="322"/>
            <p14:sldId id="320"/>
            <p14:sldId id="324"/>
            <p14:sldId id="327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3C12"/>
    <a:srgbClr val="EE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D5513-B8AF-454A-A55F-24D7A4F5FF5F}" v="319" dt="2025-07-06T22:12:25.210"/>
    <p1510:client id="{73B5011B-AE42-40BF-B42F-49BA3DB97B57}" v="240" dt="2025-07-06T22:39:25.206"/>
    <p1510:client id="{A2DF1440-7982-D92B-A5C2-423E1962DD13}" v="910" dt="2025-07-06T21:10:36.819"/>
    <p1510:client id="{BAEBB8F6-3A20-B669-482F-957227298CE3}" v="2" dt="2025-07-06T04:31:45.066"/>
    <p1510:client id="{E9139412-88E2-44CD-91B5-5598211CF27E}" v="4" dt="2025-07-06T23:10:38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01T06:57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23379 1164 16383 0 0,'0'4'0'0'0,"0"9"0"0"0,0 9 0 0 0,0 10 0 0 0,0 6 0 0 0,0 5 0 0 0,0 2 0 0 0,0 6 0 0 0,0-3 0 0 0,0-5 0 0 0,0 1 0 0 0,0-3 0 0 0,0-4 0 0 0,0 2 0 0 0,0-4 0 0 0,0 2 0 0 0,0 3 0 0 0,0 14 0 0 0,0 1 0 0 0,0 11 0 0 0,0 6 0 0 0,0-7 0 0 0,0 3 0 0 0,0-8 0 0 0,0-6 0 0 0,0-4 0 0 0,0-4 0 0 0,0-5 0 0 0,0 6 0 0 0,0-2 0 0 0,0 7 0 0 0,0 10 0 0 0,0 2 0 0 0,0 2 0 0 0,0-3 0 0 0,0 0 0 0 0,0 3 0 0 0,0 4 0 0 0,0 0 0 0 0,0 0 0 0 0,0-1 0 0 0,0 8 0 0 0,0 13 0 0 0,0 3 0 0 0,0 5 0 0 0,0 5 0 0 0,0 12 0 0 0,0 1 0 0 0,0 4 0 0 0,0 5 0 0 0,0 8 0 0 0,0-4 0 0 0,0 0 0 0 0,0 0 0 0 0,0 2 0 0 0,0 5 0 0 0,0 2 0 0 0,0 9 0 0 0,0 10 0 0 0,0 8 0 0 0,0 23 0 0 0,0 10 0 0 0,0 17 0 0 0,0 6 0 0 0,0 4 0 0 0,0 3 0 0 0,0 0 0 0 0,0 15 0 0 0,0 19 0 0 0,0 28 0 0 0,0 24 0 0 0,0 29 0 0 0,0 25 0 0 0,0 18 0 0 0,0 20 0 0 0,0 18 0 0 0,0-2 0 0 0,0-11 0 0 0,0-23 0 0 0,0-38 0 0 0,0-40 0 0 0,0-51 0 0 0,0-34 0 0 0,0-33 0 0 0,0-26 0 0 0,0-18 0 0 0,0 0 0 0 0,0 29 0 0 0,0 37 0 0 0,0 29 0 0 0,0 34 0 0 0,0 24 0 0 0,0 6 0 0 0,0-3 0 0 0,0-38 0 0 0,0-29 0 0 0,0-17 0 0 0,0-8 0 0 0,0 14 0 0 0,0-1 0 0 0,0 7 0 0 0,0 3 0 0 0,0-1 0 0 0,0-9 0 0 0,0-12 0 0 0,0-16 0 0 0,0-26 0 0 0,0-23 0 0 0,0-25 0 0 0,0-22 0 0 0,0-20 0 0 0,0-13 0 0 0,0-10 0 0 0,0-4 0 0 0,0-6 0 0 0,0-5 0 0 0,0-1 0 0 0,0-1 0 0 0,0 1 0 0 0,0-3 0 0 0,0 7 0 0 0,0 3 0 0 0,0 1 0 0 0,0 4 0 0 0,0 0 0 0 0,0-1 0 0 0,0 1 0 0 0,0 0 0 0 0,0 2 0 0 0,0-1 0 0 0,0 5 0 0 0,0-3 0 0 0,0-8 0 0 0,0 0 0 0 0,0-6 0 0 0,0 3 0 0 0,0 0 0 0 0,0-4 0 0 0,0 0 0 0 0,0-5 0 0 0,0-4 0 0 0,0 7 0 0 0,0 1 0 0 0,0 5 0 0 0,0 10 0 0 0,0 7 0 0 0,0 4 0 0 0,0-2 0 0 0,0-7 0 0 0,0-3 0 0 0,0-7 0 0 0,0 0 0 0 0,0-8 0 0 0,0-7 0 0 0,0-5 0 0 0,0 0 0 0 0,0-1 0 0 0,0 3 0 0 0,0 4 0 0 0,0-1 0 0 0,0-1 0 0 0,0 1 0 0 0,0-1 0 0 0,0-2 0 0 0,0 1 0 0 0,0 0 0 0 0,0-2 0 0 0,0-2 0 0 0,0 2 0 0 0,0 0 0 0 0,0 2 0 0 0,0 1 0 0 0,0-2 0 0 0,0-3 0 0 0,0-1 0 0 0,0-1 0 0 0,0-2 0 0 0,0-1 0 0 0,0 1 0 0 0,0-1 0 0 0,0-4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09:47:10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20:11:50.1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3:55:01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3:55:01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2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6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4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0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7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3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4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48" r:id="rId6"/>
    <p:sldLayoutId id="2147483944" r:id="rId7"/>
    <p:sldLayoutId id="2147483945" r:id="rId8"/>
    <p:sldLayoutId id="2147483946" r:id="rId9"/>
    <p:sldLayoutId id="2147483947" r:id="rId10"/>
    <p:sldLayoutId id="21474839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/>
            <a:r>
              <a:rPr lang="es-ES" sz="6600">
                <a:solidFill>
                  <a:srgbClr val="FFFFFF"/>
                </a:solidFill>
              </a:rPr>
              <a:t>PIXEL WALL-E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pPr algn="ctr"/>
            <a:r>
              <a:rPr lang="es-ES" sz="2400" b="1">
                <a:solidFill>
                  <a:srgbClr val="FFFFFF"/>
                </a:solidFill>
                <a:ea typeface="+mn-lt"/>
                <a:cs typeface="+mn-lt"/>
              </a:rPr>
              <a:t>Programando pixel art: Comandos, geometría y colores</a:t>
            </a:r>
            <a:endParaRPr lang="es-ES" sz="2400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8055C032-A9F0-A143-F458-A6060E2A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09" y="3067050"/>
            <a:ext cx="9614133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AC9A06-A807-B0BC-B503-FE490C8A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" y="0"/>
            <a:ext cx="1218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0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abla, coche, pastel, computadora&#10;&#10;El contenido generado por IA puede ser incorrecto.">
            <a:extLst>
              <a:ext uri="{FF2B5EF4-FFF2-40B4-BE49-F238E27FC236}">
                <a16:creationId xmlns:a16="http://schemas.microsoft.com/office/drawing/2014/main" id="{72C8DDDE-2BE7-05A0-3FB0-3E4FC5D3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0437D-EBCF-EA70-B85D-C10EF6D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D5C5C-6054-A1DF-F651-44AE168A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/>
              <a:t>Por último, el panel de la izquierda contiene el botón "Run </a:t>
            </a:r>
            <a:r>
              <a:rPr lang="es-ES" sz="5400" dirty="0" err="1"/>
              <a:t>Code</a:t>
            </a:r>
            <a:r>
              <a:rPr lang="es-ES" sz="5400" dirty="0"/>
              <a:t>" que es el que inicializa todo lo que es la parte de ejecución del programa, en otra palabras, echa a andar al intérprete.</a:t>
            </a:r>
          </a:p>
        </p:txBody>
      </p:sp>
    </p:spTree>
    <p:extLst>
      <p:ext uri="{BB962C8B-B14F-4D97-AF65-F5344CB8AC3E}">
        <p14:creationId xmlns:p14="http://schemas.microsoft.com/office/powerpoint/2010/main" val="298238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56902E8-FB22-9409-1F26-0AB95E7B6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56" r="15898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D0CCD-30A1-B884-59C6-C42422B7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5241970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rgbClr val="FFFF00"/>
                </a:solidFill>
              </a:rPr>
              <a:t>Parte</a:t>
            </a:r>
            <a:r>
              <a:rPr lang="en-US" sz="6000" dirty="0">
                <a:solidFill>
                  <a:srgbClr val="FFFF00"/>
                </a:solidFill>
              </a:rPr>
              <a:t> 2: Back-End</a:t>
            </a:r>
          </a:p>
        </p:txBody>
      </p:sp>
    </p:spTree>
    <p:extLst>
      <p:ext uri="{BB962C8B-B14F-4D97-AF65-F5344CB8AC3E}">
        <p14:creationId xmlns:p14="http://schemas.microsoft.com/office/powerpoint/2010/main" val="36248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489A0E-A1ED-CEDD-5ED7-2AF105CA74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418" b="183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6B4604-7DE3-B622-F82F-CB1AD846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CC41D-5A23-72CE-8562-E21D0174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/>
              <a:t>Todo inicia cuando se le pide el texto al editor de texto y se guarda en un </a:t>
            </a:r>
            <a:r>
              <a:rPr lang="es-ES" sz="5400" dirty="0" err="1"/>
              <a:t>string</a:t>
            </a:r>
            <a:r>
              <a:rPr lang="es-ES" sz="5400" dirty="0"/>
              <a:t>. Luego, eso es pasado al </a:t>
            </a:r>
            <a:r>
              <a:rPr lang="es-ES" sz="5400" dirty="0" err="1"/>
              <a:t>lexer</a:t>
            </a:r>
            <a:r>
              <a:rPr lang="es-ES" sz="5400" dirty="0"/>
              <a:t> que es el encargado de crear los tokens.</a:t>
            </a:r>
          </a:p>
        </p:txBody>
      </p:sp>
    </p:spTree>
    <p:extLst>
      <p:ext uri="{BB962C8B-B14F-4D97-AF65-F5344CB8AC3E}">
        <p14:creationId xmlns:p14="http://schemas.microsoft.com/office/powerpoint/2010/main" val="118154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4C86D9-F14D-6517-4175-FE43DE09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016" r="1" b="4225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8FAB23-39C1-22D7-75F3-278D0039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2A025-00DC-5653-6586-69417E1D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4800" dirty="0"/>
              <a:t>¿Qué son los tokens?</a:t>
            </a:r>
          </a:p>
          <a:p>
            <a:pPr marL="0" indent="0">
              <a:buNone/>
            </a:pPr>
            <a:r>
              <a:rPr lang="es-ES" sz="4800" dirty="0"/>
              <a:t>Los tokens son como una manera de identificar diversos tipos de cosas como son: variables, números, texto, etc. Estos funcionan como las piezas de un lego, cada token es una pieza que luego será usada para construir una escultura.</a:t>
            </a:r>
          </a:p>
        </p:txBody>
      </p:sp>
    </p:spTree>
    <p:extLst>
      <p:ext uri="{BB962C8B-B14F-4D97-AF65-F5344CB8AC3E}">
        <p14:creationId xmlns:p14="http://schemas.microsoft.com/office/powerpoint/2010/main" val="119415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D1FB3F-1403-FDB5-7C5F-6CFB500D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196" b="2755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7DF92E-05F0-6161-C0CA-A4D84309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FF1082-30DC-82AC-91F1-462AD65A0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u="sng" dirty="0"/>
              <a:t>Estructura de Clases: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 err="1">
                <a:latin typeface="The Hand Bold"/>
              </a:rPr>
              <a:t>TokensType</a:t>
            </a:r>
            <a:r>
              <a:rPr lang="es-ES" u="sng" dirty="0">
                <a:ea typeface="+mn-lt"/>
                <a:cs typeface="+mn-lt"/>
              </a:rPr>
              <a:t> (</a:t>
            </a:r>
            <a:r>
              <a:rPr lang="es-ES" u="sng" dirty="0" err="1">
                <a:ea typeface="+mn-lt"/>
                <a:cs typeface="+mn-lt"/>
              </a:rPr>
              <a:t>Enum</a:t>
            </a:r>
            <a:r>
              <a:rPr lang="es-ES" u="sng" dirty="0">
                <a:ea typeface="+mn-lt"/>
                <a:cs typeface="+mn-lt"/>
              </a:rPr>
              <a:t>):</a:t>
            </a:r>
            <a:br>
              <a:rPr lang="es-ES" dirty="0">
                <a:ea typeface="+mn-lt"/>
                <a:cs typeface="+mn-lt"/>
              </a:rPr>
            </a:br>
            <a:r>
              <a:rPr lang="es-ES" dirty="0">
                <a:ea typeface="+mn-lt"/>
                <a:cs typeface="+mn-lt"/>
              </a:rPr>
              <a:t>Define todos los tipos posibles de tokens: identificadores, etiquetas, números, cadenas de caracteres,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/>
              <a:t>Tokens: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Define las propiedades básicas de los tokens: lexema, tipo, línea.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u="sng" dirty="0" err="1"/>
              <a:t>Lexer</a:t>
            </a:r>
            <a:r>
              <a:rPr lang="es-ES" u="sng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El </a:t>
            </a:r>
            <a:r>
              <a:rPr lang="es-ES" dirty="0" err="1">
                <a:ea typeface="+mn-lt"/>
                <a:cs typeface="+mn-lt"/>
              </a:rPr>
              <a:t>lexer</a:t>
            </a:r>
            <a:r>
              <a:rPr lang="es-ES" dirty="0">
                <a:ea typeface="+mn-lt"/>
                <a:cs typeface="+mn-lt"/>
              </a:rPr>
              <a:t> (analizador léxico) es el primer componente del intérprete, encargado de convertir el código fuente en una secuencia estructurada de tokens. Su implementación sigue un flujo riguroso que veremos a </a:t>
            </a:r>
            <a:r>
              <a:rPr lang="es-ES" dirty="0" err="1">
                <a:ea typeface="+mn-lt"/>
                <a:cs typeface="+mn-lt"/>
              </a:rPr>
              <a:t>continnuación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endParaRPr lang="es-ES"/>
          </a:p>
          <a:p>
            <a:pPr>
              <a:lnSpc>
                <a:spcPct val="100000"/>
              </a:lnSpc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56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2CD6C7-7996-50FC-8921-38BC74C8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  <a:r>
              <a:rPr lang="es-ES" sz="720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5D945BD-F4FA-746A-CB8E-52DF729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6563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1-)</a:t>
            </a:r>
            <a:r>
              <a:rPr lang="en-US" sz="2000" u="sng" dirty="0"/>
              <a:t> </a:t>
            </a:r>
            <a:r>
              <a:rPr lang="en-US" sz="2000" u="sng" dirty="0" err="1"/>
              <a:t>Manejo</a:t>
            </a:r>
            <a:r>
              <a:rPr lang="en-US" sz="2000" u="sng" dirty="0"/>
              <a:t> de </a:t>
            </a:r>
            <a:r>
              <a:rPr lang="en-US" sz="2000" u="sng" dirty="0" err="1"/>
              <a:t>espacios</a:t>
            </a:r>
            <a:r>
              <a:rPr lang="en-US" sz="2000" u="sng" dirty="0"/>
              <a:t> y </a:t>
            </a:r>
            <a:r>
              <a:rPr lang="en-US" sz="2000" u="sng" dirty="0" err="1"/>
              <a:t>saltos</a:t>
            </a:r>
            <a:r>
              <a:rPr lang="en-US" sz="2000" u="sng" dirty="0"/>
              <a:t> de </a:t>
            </a:r>
            <a:r>
              <a:rPr lang="en-US" sz="2000" u="sng" dirty="0" err="1"/>
              <a:t>línea</a:t>
            </a:r>
            <a:r>
              <a:rPr lang="en-US" sz="20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err="1"/>
              <a:t>Ignora</a:t>
            </a:r>
            <a:r>
              <a:rPr lang="en-US" sz="2000" dirty="0"/>
              <a:t> </a:t>
            </a:r>
            <a:r>
              <a:rPr lang="en-US" sz="2000" i="1" err="1"/>
              <a:t>espacios</a:t>
            </a:r>
            <a:r>
              <a:rPr lang="en-US" sz="2000" i="1" dirty="0"/>
              <a:t>/tabs</a:t>
            </a:r>
            <a:r>
              <a:rPr lang="en-US" sz="2000" dirty="0"/>
              <a:t>, </a:t>
            </a:r>
            <a:r>
              <a:rPr lang="en-US" sz="2000" err="1"/>
              <a:t>pero</a:t>
            </a:r>
            <a:r>
              <a:rPr lang="en-US" sz="2000" dirty="0"/>
              <a:t> </a:t>
            </a:r>
            <a:r>
              <a:rPr lang="en-US" sz="2000" err="1"/>
              <a:t>registra</a:t>
            </a:r>
            <a:r>
              <a:rPr lang="en-US" sz="2000" i="1" dirty="0"/>
              <a:t> \n</a:t>
            </a:r>
            <a:r>
              <a:rPr lang="en-US" sz="2000" dirty="0"/>
              <a:t> </a:t>
            </a:r>
            <a:r>
              <a:rPr lang="en-US" sz="2000" err="1"/>
              <a:t>como</a:t>
            </a:r>
            <a:r>
              <a:rPr lang="en-US" sz="2000" dirty="0"/>
              <a:t> token </a:t>
            </a:r>
            <a:r>
              <a:rPr lang="en-US" sz="2000" i="1" err="1"/>
              <a:t>SaltoLinea</a:t>
            </a:r>
            <a:r>
              <a:rPr lang="en-US" sz="2000" dirty="0"/>
              <a:t> (crucial para la </a:t>
            </a:r>
            <a:r>
              <a:rPr lang="en-US" sz="2000" err="1"/>
              <a:t>sintaxis</a:t>
            </a:r>
            <a:r>
              <a:rPr lang="en-US" sz="2000" dirty="0"/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2-) </a:t>
            </a:r>
            <a:r>
              <a:rPr lang="en-US" sz="2000" u="sng" err="1"/>
              <a:t>Detección</a:t>
            </a:r>
            <a:r>
              <a:rPr lang="en-US" sz="2000" u="sng" dirty="0"/>
              <a:t> de </a:t>
            </a:r>
            <a:r>
              <a:rPr lang="en-US" sz="2000" u="sng" err="1"/>
              <a:t>etiquetas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Toda </a:t>
            </a:r>
            <a:r>
              <a:rPr lang="en-US" sz="2000" err="1"/>
              <a:t>cadena</a:t>
            </a:r>
            <a:r>
              <a:rPr lang="en-US" sz="2000" dirty="0"/>
              <a:t> de </a:t>
            </a:r>
            <a:r>
              <a:rPr lang="en-US" sz="2000" err="1"/>
              <a:t>caracteres</a:t>
            </a:r>
            <a:r>
              <a:rPr lang="en-US" sz="2000" dirty="0"/>
              <a:t> que </a:t>
            </a:r>
            <a:r>
              <a:rPr lang="en-US" sz="2000" err="1"/>
              <a:t>inicie</a:t>
            </a:r>
            <a:r>
              <a:rPr lang="en-US" sz="2000" dirty="0"/>
              <a:t> con </a:t>
            </a:r>
            <a:r>
              <a:rPr lang="en-US" sz="2000" err="1"/>
              <a:t>una</a:t>
            </a:r>
            <a:r>
              <a:rPr lang="en-US" sz="2000" dirty="0"/>
              <a:t> </a:t>
            </a:r>
            <a:r>
              <a:rPr lang="en-US" sz="2000" err="1"/>
              <a:t>letra</a:t>
            </a:r>
            <a:r>
              <a:rPr lang="en-US" sz="2000" dirty="0"/>
              <a:t> y </a:t>
            </a:r>
            <a:r>
              <a:rPr lang="en-US" sz="2000" err="1"/>
              <a:t>sólo</a:t>
            </a:r>
            <a:r>
              <a:rPr lang="en-US" sz="2000" dirty="0"/>
              <a:t> </a:t>
            </a:r>
            <a:r>
              <a:rPr lang="en-US" sz="2000" err="1"/>
              <a:t>contenga</a:t>
            </a:r>
            <a:r>
              <a:rPr lang="en-US" sz="2000" dirty="0"/>
              <a:t> </a:t>
            </a:r>
            <a:r>
              <a:rPr lang="en-US" sz="2000" err="1"/>
              <a:t>letras</a:t>
            </a:r>
            <a:r>
              <a:rPr lang="en-US" sz="2000" dirty="0"/>
              <a:t>, </a:t>
            </a:r>
            <a:r>
              <a:rPr lang="en-US" sz="2000" err="1"/>
              <a:t>guiones</a:t>
            </a:r>
            <a:r>
              <a:rPr lang="en-US" sz="2000" dirty="0"/>
              <a:t> </a:t>
            </a:r>
            <a:r>
              <a:rPr lang="en-US" sz="2000" err="1"/>
              <a:t>bajos</a:t>
            </a:r>
            <a:r>
              <a:rPr lang="en-US" sz="2000" dirty="0"/>
              <a:t> (_) y </a:t>
            </a:r>
            <a:r>
              <a:rPr lang="en-US" sz="2000" err="1"/>
              <a:t>números</a:t>
            </a:r>
            <a:r>
              <a:rPr lang="en-US" sz="2000" dirty="0"/>
              <a:t> (</a:t>
            </a:r>
            <a:r>
              <a:rPr lang="en-US" sz="2000" err="1"/>
              <a:t>todo</a:t>
            </a:r>
            <a:r>
              <a:rPr lang="en-US" sz="2000" dirty="0"/>
              <a:t> </a:t>
            </a:r>
            <a:r>
              <a:rPr lang="en-US" sz="2000" err="1"/>
              <a:t>esto</a:t>
            </a:r>
            <a:r>
              <a:rPr lang="en-US" sz="2000" dirty="0"/>
              <a:t> sin </a:t>
            </a:r>
            <a:r>
              <a:rPr lang="en-US" sz="2000" err="1"/>
              <a:t>espacio</a:t>
            </a:r>
            <a:r>
              <a:rPr lang="en-US" sz="2000" dirty="0"/>
              <a:t> entre </a:t>
            </a:r>
            <a:r>
              <a:rPr lang="en-US" sz="2000" err="1"/>
              <a:t>cada</a:t>
            </a:r>
            <a:r>
              <a:rPr lang="en-US" sz="2000" dirty="0"/>
              <a:t> uno) </a:t>
            </a:r>
            <a:r>
              <a:rPr lang="en-US" sz="2000" err="1"/>
              <a:t>si</a:t>
            </a:r>
            <a:r>
              <a:rPr lang="en-US" sz="2000" dirty="0"/>
              <a:t> no es </a:t>
            </a:r>
            <a:r>
              <a:rPr lang="en-US" sz="2000" err="1"/>
              <a:t>una</a:t>
            </a:r>
            <a:r>
              <a:rPr lang="en-US" sz="2000" dirty="0"/>
              <a:t> palabra clave, se </a:t>
            </a:r>
            <a:r>
              <a:rPr lang="en-US" sz="2000" err="1"/>
              <a:t>registra</a:t>
            </a:r>
            <a:r>
              <a:rPr lang="en-US" sz="2000" dirty="0"/>
              <a:t> </a:t>
            </a:r>
            <a:r>
              <a:rPr lang="en-US" sz="2000" err="1"/>
              <a:t>como</a:t>
            </a:r>
            <a:r>
              <a:rPr lang="en-US" sz="2000" dirty="0"/>
              <a:t> token </a:t>
            </a:r>
            <a:r>
              <a:rPr lang="en-US" sz="2000" u="sng" err="1"/>
              <a:t>etiqueta</a:t>
            </a:r>
            <a:r>
              <a:rPr lang="en-US" sz="20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3-) Palabras clave vs. </a:t>
            </a:r>
            <a:r>
              <a:rPr lang="en-US" sz="2000" u="sng" err="1"/>
              <a:t>identificadores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Verifica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lexema</a:t>
            </a:r>
            <a:r>
              <a:rPr lang="en-US" sz="2000" dirty="0"/>
              <a:t> coincide con </a:t>
            </a:r>
            <a:r>
              <a:rPr lang="en-US" sz="2000" dirty="0" err="1"/>
              <a:t>comandos</a:t>
            </a:r>
            <a:r>
              <a:rPr lang="en-US" sz="2000" dirty="0"/>
              <a:t> (Spawn, Fill, etc.) o palabras </a:t>
            </a:r>
            <a:r>
              <a:rPr lang="en-US" sz="2000" dirty="0" err="1"/>
              <a:t>reservadas</a:t>
            </a:r>
            <a:r>
              <a:rPr lang="en-US" sz="2000" dirty="0"/>
              <a:t>. Si no es palabra clave, lo </a:t>
            </a:r>
            <a:r>
              <a:rPr lang="en-US" sz="2000" dirty="0" err="1"/>
              <a:t>clasifica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 </a:t>
            </a:r>
            <a:r>
              <a:rPr lang="en-US" sz="2000" i="1" dirty="0" err="1"/>
              <a:t>Identificador</a:t>
            </a:r>
            <a:r>
              <a:rPr lang="en-US" sz="2000" dirty="0"/>
              <a:t> (variable).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4-) </a:t>
            </a:r>
            <a:r>
              <a:rPr lang="en-US" sz="2000" u="sng" err="1"/>
              <a:t>Números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Captura </a:t>
            </a:r>
            <a:r>
              <a:rPr lang="en-US" sz="2000" dirty="0" err="1"/>
              <a:t>secuencias</a:t>
            </a:r>
            <a:r>
              <a:rPr lang="en-US" sz="2000" dirty="0"/>
              <a:t> de </a:t>
            </a:r>
            <a:r>
              <a:rPr lang="en-US" sz="2000" dirty="0" err="1"/>
              <a:t>dígitos</a:t>
            </a:r>
            <a:r>
              <a:rPr lang="en-US" sz="2000" dirty="0"/>
              <a:t> </a:t>
            </a:r>
            <a:r>
              <a:rPr lang="en-US" sz="2000" dirty="0" err="1"/>
              <a:t>enteros</a:t>
            </a:r>
            <a:r>
              <a:rPr lang="en-US" sz="2000" dirty="0"/>
              <a:t> (0, 2.147.483.647). No </a:t>
            </a:r>
            <a:r>
              <a:rPr lang="en-US" sz="2000" dirty="0" err="1"/>
              <a:t>soporta</a:t>
            </a:r>
            <a:r>
              <a:rPr lang="en-US" sz="2000" dirty="0"/>
              <a:t> </a:t>
            </a:r>
            <a:r>
              <a:rPr lang="en-US" sz="2000" dirty="0" err="1"/>
              <a:t>decimales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Marcador de contenido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41552C6-B93D-CC07-3AF1-66B3335E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1" r="441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099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1574F-6F45-353B-6D96-EBF249D4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45741C10-91FD-0FEA-70EC-EE875C863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8638DA-8488-B766-EAC8-19CB01CB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Lexer</a:t>
            </a:r>
            <a:r>
              <a:rPr lang="es-ES" sz="720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669A4-D776-9DB6-BBBD-6604BAFE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E282643-421F-6981-9C87-E32E4B5C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5-) Cadenas de </a:t>
            </a:r>
            <a:r>
              <a:rPr lang="en-US" sz="2000" u="sng" err="1"/>
              <a:t>texto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Detecta</a:t>
            </a:r>
            <a:r>
              <a:rPr lang="en-US" sz="2000" dirty="0"/>
              <a:t> ("...") y </a:t>
            </a:r>
            <a:r>
              <a:rPr lang="en-US" sz="2000" dirty="0" err="1"/>
              <a:t>extrae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contenido</a:t>
            </a:r>
            <a:r>
              <a:rPr lang="en-US" sz="2000" dirty="0"/>
              <a:t> (</a:t>
            </a:r>
            <a:r>
              <a:rPr lang="en-US" sz="2000" i="1" dirty="0" err="1"/>
              <a:t>ej</a:t>
            </a:r>
            <a:r>
              <a:rPr lang="en-US" sz="2000" i="1" dirty="0"/>
              <a:t>: "Blue" → Blue → token Cadena</a:t>
            </a:r>
            <a:r>
              <a:rPr lang="en-US" sz="2000" dirty="0"/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6-) </a:t>
            </a:r>
            <a:r>
              <a:rPr lang="en-US" sz="2000" u="sng" err="1"/>
              <a:t>Comentarios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Descarta</a:t>
            </a:r>
            <a:r>
              <a:rPr lang="en-US" sz="2000" dirty="0"/>
              <a:t> </a:t>
            </a:r>
            <a:r>
              <a:rPr lang="en-US" sz="2000" dirty="0" err="1"/>
              <a:t>texto</a:t>
            </a:r>
            <a:r>
              <a:rPr lang="en-US" sz="2000" dirty="0"/>
              <a:t> </a:t>
            </a:r>
            <a:r>
              <a:rPr lang="en-US" sz="2000" dirty="0" err="1"/>
              <a:t>tras</a:t>
            </a:r>
            <a:r>
              <a:rPr lang="en-US" sz="2000" dirty="0"/>
              <a:t> (#) hasta fin de </a:t>
            </a:r>
            <a:r>
              <a:rPr lang="en-US" sz="2000" dirty="0" err="1"/>
              <a:t>línea</a:t>
            </a:r>
            <a:r>
              <a:rPr lang="en-US" sz="2000" dirty="0"/>
              <a:t> (no genera tokens).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7-) </a:t>
            </a:r>
            <a:r>
              <a:rPr lang="en-US" sz="2000" u="sng" err="1"/>
              <a:t>Símbolos</a:t>
            </a:r>
            <a:r>
              <a:rPr lang="en-US" sz="2000" u="sng" dirty="0"/>
              <a:t> y </a:t>
            </a:r>
            <a:r>
              <a:rPr lang="en-US" sz="2000" u="sng" err="1"/>
              <a:t>operadores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err="1"/>
              <a:t>Reconoce</a:t>
            </a:r>
            <a:r>
              <a:rPr lang="en-US" sz="2000" dirty="0"/>
              <a:t> </a:t>
            </a:r>
            <a:r>
              <a:rPr lang="en-US" sz="2000" dirty="0" err="1"/>
              <a:t>caracteres</a:t>
            </a:r>
            <a:r>
              <a:rPr lang="en-US" sz="2000" i="1" dirty="0"/>
              <a:t> </a:t>
            </a:r>
            <a:r>
              <a:rPr lang="en-US" sz="2000" i="1" dirty="0" err="1"/>
              <a:t>individuales</a:t>
            </a:r>
            <a:r>
              <a:rPr lang="en-US" sz="2000" i="1" dirty="0"/>
              <a:t> </a:t>
            </a:r>
            <a:r>
              <a:rPr lang="en-US" sz="2000" dirty="0"/>
              <a:t>((, ), ,) o </a:t>
            </a:r>
            <a:r>
              <a:rPr lang="en-US" sz="2000" i="1" dirty="0" err="1"/>
              <a:t>compuestos</a:t>
            </a:r>
            <a:r>
              <a:rPr lang="en-US" sz="2000" dirty="0"/>
              <a:t> (&lt;-, ==, &amp;&amp;).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8-) Fin de </a:t>
            </a:r>
            <a:r>
              <a:rPr lang="en-US" sz="2000" u="sng" err="1"/>
              <a:t>archivo</a:t>
            </a:r>
            <a:r>
              <a:rPr lang="en-US" sz="2000" u="sng" dirty="0"/>
              <a:t> (EOF):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Genera token especial </a:t>
            </a:r>
            <a:r>
              <a:rPr lang="en-US" sz="2000" i="1" dirty="0"/>
              <a:t>EOF</a:t>
            </a:r>
            <a:r>
              <a:rPr lang="en-US" sz="2000" dirty="0"/>
              <a:t> al </a:t>
            </a:r>
            <a:r>
              <a:rPr lang="en-US" sz="2000" dirty="0" err="1"/>
              <a:t>terminar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Marcador de contenido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1E7F9EB-19A2-913F-01C0-37EC7ACF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1" r="441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954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0559371C-6826-1757-7F9E-2194B598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744" r="-1" b="3931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A34AE0-3AF9-1221-F048-7E58582A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</a:t>
            </a:r>
            <a:r>
              <a:rPr lang="es-ES" sz="7200" err="1"/>
              <a:t>end</a:t>
            </a:r>
            <a:r>
              <a:rPr lang="es-ES" sz="7200"/>
              <a:t> : </a:t>
            </a:r>
            <a:r>
              <a:rPr lang="es-ES" sz="7200" err="1"/>
              <a:t>Parser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2210B4-AF61-8610-A551-90F597111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400" dirty="0"/>
              <a:t>Luego los  token son pasados en una lista al </a:t>
            </a:r>
            <a:r>
              <a:rPr lang="es-ES" sz="4400" dirty="0" err="1">
                <a:ea typeface="+mn-lt"/>
                <a:cs typeface="+mn-lt"/>
              </a:rPr>
              <a:t>Parser</a:t>
            </a:r>
            <a:r>
              <a:rPr lang="es-ES" sz="4400" dirty="0">
                <a:ea typeface="+mn-lt"/>
                <a:cs typeface="+mn-lt"/>
              </a:rPr>
              <a:t> (analizador sintáctico), la cual es la etapa posterior al </a:t>
            </a:r>
            <a:r>
              <a:rPr lang="es-ES" sz="4400" dirty="0" err="1">
                <a:ea typeface="+mn-lt"/>
                <a:cs typeface="+mn-lt"/>
              </a:rPr>
              <a:t>Lexer</a:t>
            </a:r>
            <a:r>
              <a:rPr lang="es-ES" sz="4400" dirty="0">
                <a:ea typeface="+mn-lt"/>
                <a:cs typeface="+mn-lt"/>
              </a:rPr>
              <a:t> en el intérprete de Pixel Wall-E. Su misión es organizar los tokens en una estructura jerárquica (como un árbol) que refleje la lógica del programa, validando que cumpla con las reglas gramaticales del lenguaje.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18009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99B2FC-0292-B200-E926-365BC5D1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509" b="191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AD656A-4529-6C6F-ECC6-5827E943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82D329-9627-9906-1ADC-2CCBA8E01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5400" dirty="0">
                <a:ea typeface="+mn-lt"/>
                <a:cs typeface="+mn-lt"/>
              </a:rPr>
              <a:t>El </a:t>
            </a:r>
            <a:r>
              <a:rPr lang="es-ES" sz="5400" dirty="0" err="1">
                <a:ea typeface="+mn-lt"/>
                <a:cs typeface="+mn-lt"/>
              </a:rPr>
              <a:t>Parser</a:t>
            </a:r>
            <a:r>
              <a:rPr lang="es-ES" sz="5400" dirty="0">
                <a:ea typeface="+mn-lt"/>
                <a:cs typeface="+mn-lt"/>
              </a:rPr>
              <a:t> sigue un flujo estructurado de análisis que combina detección de patrones, manejo de errores y construcción de comandos ejecutables. Explicaré su lógica paso a paso.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23846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ventana, perro, sostener, alimentos&#10;&#10;El contenido generado por IA puede ser incorrecto.">
            <a:extLst>
              <a:ext uri="{FF2B5EF4-FFF2-40B4-BE49-F238E27FC236}">
                <a16:creationId xmlns:a16="http://schemas.microsoft.com/office/drawing/2014/main" id="{7677B9AC-F02D-AE2C-47C6-B4E22573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084" b="155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C04110-0DBE-0100-EF3F-AB2D9932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s-ES" sz="72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0B5D10-9035-1767-EA06-A3DEB851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/>
              <a:t>Este programa, desarrollado en C# con Windows </a:t>
            </a:r>
            <a:r>
              <a:rPr lang="es-ES" b="1" dirty="0" err="1"/>
              <a:t>Forms</a:t>
            </a:r>
            <a:r>
              <a:rPr lang="es-ES" b="1" dirty="0"/>
              <a:t>, es un intérprete gráfico que convierte código en arte pixelado mediante comandos. Permite dibujar figuras geométricas, líneas, círculos y más, ejecutando instrucciones paso a paso sobre un </a:t>
            </a:r>
            <a:r>
              <a:rPr lang="es-ES" b="1" dirty="0" err="1"/>
              <a:t>canvas</a:t>
            </a:r>
            <a:r>
              <a:rPr lang="es-ES" b="1" dirty="0"/>
              <a:t> interactivo.</a:t>
            </a:r>
            <a:endParaRPr lang="es-ES" dirty="0"/>
          </a:p>
          <a:p>
            <a:pPr marL="0" indent="0">
              <a:buNone/>
            </a:pPr>
            <a:r>
              <a:rPr lang="es-ES" b="1" dirty="0"/>
              <a:t>Wall-E, antes limitado a formas básicas, ahora explora el pixel art con un lenguaje diseñado para creatividad y precisión. Desde asignaciones de variables hasta saltos condicionales, cada línea de código se traduce en colores, trazos y diseños únicos, combinando programación y arte digital en una sola herramienta.</a:t>
            </a:r>
            <a:endParaRPr lang="es-ES" dirty="0"/>
          </a:p>
          <a:p>
            <a:pPr marL="0" indent="0">
              <a:buNone/>
            </a:pPr>
            <a:endParaRPr lang="es-ES" b="1"/>
          </a:p>
          <a:p>
            <a:pPr marL="0" indent="0">
              <a:buNone/>
            </a:pPr>
            <a:endParaRPr lang="es-ES" b="1"/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4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967A-8177-5BCA-11F4-E43DA6C7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68597D09-F51C-589C-8ADB-71BEB71A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02" r="9602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963EB-D3DA-705E-B123-2FB812D0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1. Flujo Principal: Método </a:t>
            </a:r>
            <a:r>
              <a:rPr lang="es-ES" sz="2400" u="sng" err="1"/>
              <a:t>Parse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000" i="1" dirty="0">
                <a:solidFill>
                  <a:srgbClr val="FF0000"/>
                </a:solidFill>
              </a:rPr>
              <a:t>Implementación: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Manejo seguro: Envuelve el código del método </a:t>
            </a:r>
            <a:r>
              <a:rPr lang="es-ES" sz="2000" dirty="0" err="1"/>
              <a:t>Parser</a:t>
            </a:r>
            <a:r>
              <a:rPr lang="es-ES" sz="2000" dirty="0"/>
              <a:t> en try-catch para capturar: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err="1">
                <a:solidFill>
                  <a:srgbClr val="A63C12"/>
                </a:solidFill>
              </a:rPr>
              <a:t>RuntimeError</a:t>
            </a:r>
            <a:r>
              <a:rPr lang="es-ES" sz="2000" dirty="0">
                <a:solidFill>
                  <a:srgbClr val="A63C12"/>
                </a:solidFill>
              </a:rPr>
              <a:t>:</a:t>
            </a:r>
            <a:r>
              <a:rPr lang="es-ES" sz="2000" dirty="0"/>
              <a:t> Errores semánticos </a:t>
            </a:r>
            <a:r>
              <a:rPr lang="es-ES" sz="2000" i="1" dirty="0"/>
              <a:t>(</a:t>
            </a:r>
            <a:r>
              <a:rPr lang="es-ES" sz="2000" i="1" err="1"/>
              <a:t>ej</a:t>
            </a:r>
            <a:r>
              <a:rPr lang="es-ES" sz="2000" i="1" dirty="0"/>
              <a:t>: variable no declarada).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err="1">
                <a:solidFill>
                  <a:srgbClr val="A63C12"/>
                </a:solidFill>
              </a:rPr>
              <a:t>Exception</a:t>
            </a:r>
            <a:r>
              <a:rPr lang="es-ES" sz="2000" dirty="0">
                <a:solidFill>
                  <a:srgbClr val="A63C12"/>
                </a:solidFill>
              </a:rPr>
              <a:t>:</a:t>
            </a:r>
            <a:r>
              <a:rPr lang="es-ES" sz="2000" dirty="0"/>
              <a:t> Errores sintácticos</a:t>
            </a:r>
            <a:r>
              <a:rPr lang="es-ES" sz="2000" i="1" dirty="0"/>
              <a:t> (</a:t>
            </a:r>
            <a:r>
              <a:rPr lang="es-ES" sz="2000" i="1" err="1"/>
              <a:t>ej</a:t>
            </a:r>
            <a:r>
              <a:rPr lang="es-ES" sz="2000" i="1" dirty="0"/>
              <a:t>: paréntesis faltante).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Ignorar NEWLINE:</a:t>
            </a:r>
            <a:r>
              <a:rPr lang="es-ES" sz="2000" dirty="0"/>
              <a:t> Omite saltos de línea iniciales.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Token desconocido</a:t>
            </a:r>
            <a:r>
              <a:rPr lang="es-ES" sz="2000" dirty="0"/>
              <a:t>: Si detecta </a:t>
            </a:r>
            <a:r>
              <a:rPr lang="es-ES" sz="2000" i="1" dirty="0"/>
              <a:t>UNKNOWN</a:t>
            </a:r>
            <a:r>
              <a:rPr lang="es-ES" sz="2000" dirty="0"/>
              <a:t>, lanza error con línea exacta.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A63C12"/>
                </a:solidFill>
              </a:rPr>
              <a:t>Tolerante a fallos</a:t>
            </a:r>
            <a:r>
              <a:rPr lang="es-ES" sz="2000" dirty="0"/>
              <a:t>: Tras un error, avanza al siguiente token y continúa </a:t>
            </a:r>
            <a:r>
              <a:rPr lang="es-ES" sz="2000" err="1"/>
              <a:t>parseando</a:t>
            </a:r>
            <a:r>
              <a:rPr lang="es-E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33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9DA89E-05F6-1BCE-B10F-15222BB7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6600"/>
              <a:t>Back-End : Parser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89DB6"/>
          </a:solidFill>
          <a:ln w="38100" cap="rnd">
            <a:solidFill>
              <a:srgbClr val="489DB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83451-E551-E0FC-E3F3-E45F2EA1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u="sng" dirty="0"/>
              <a:t>2. Distribución de Comandos: </a:t>
            </a:r>
            <a:r>
              <a:rPr lang="es-ES" sz="2000" u="sng" err="1"/>
              <a:t>ParseCode</a:t>
            </a:r>
            <a:endParaRPr lang="es-ES" sz="20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FF0000"/>
                </a:solidFill>
              </a:rPr>
              <a:t>Implementación: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Comandos gráficos genéricos </a:t>
            </a:r>
            <a:r>
              <a:rPr lang="es-ES" sz="2000" i="1" dirty="0">
                <a:solidFill>
                  <a:srgbClr val="A63C12"/>
                </a:solidFill>
              </a:rPr>
              <a:t>(</a:t>
            </a:r>
            <a:r>
              <a:rPr lang="es-ES" sz="2000" i="1" err="1">
                <a:solidFill>
                  <a:srgbClr val="A63C12"/>
                </a:solidFill>
              </a:rPr>
              <a:t>Spawn</a:t>
            </a:r>
            <a:r>
              <a:rPr lang="es-ES" sz="2000" i="1" dirty="0">
                <a:solidFill>
                  <a:srgbClr val="A63C12"/>
                </a:solidFill>
              </a:rPr>
              <a:t>, </a:t>
            </a:r>
            <a:r>
              <a:rPr lang="es-ES" sz="2000" i="1" err="1">
                <a:solidFill>
                  <a:srgbClr val="A63C12"/>
                </a:solidFill>
              </a:rPr>
              <a:t>DrawLine</a:t>
            </a:r>
            <a:r>
              <a:rPr lang="es-ES" sz="2000" i="1" dirty="0">
                <a:solidFill>
                  <a:srgbClr val="A63C12"/>
                </a:solidFill>
              </a:rPr>
              <a:t>, etc.)</a:t>
            </a:r>
            <a:r>
              <a:rPr lang="es-ES" sz="2000" dirty="0"/>
              <a:t>: Derivados a </a:t>
            </a:r>
            <a:r>
              <a:rPr lang="es-ES" sz="2000" err="1"/>
              <a:t>ParseGeneric</a:t>
            </a:r>
            <a:r>
              <a:rPr lang="es-ES" sz="2000" dirty="0"/>
              <a:t>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Etiquetas:</a:t>
            </a:r>
            <a:r>
              <a:rPr lang="es-ES" sz="2000" dirty="0"/>
              <a:t> Crea </a:t>
            </a:r>
            <a:r>
              <a:rPr lang="es-ES" sz="2000" err="1"/>
              <a:t>LabelCommand</a:t>
            </a:r>
            <a:r>
              <a:rPr lang="es-ES" sz="2000" dirty="0"/>
              <a:t> directamente con el lexema.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GOTO:</a:t>
            </a:r>
            <a:r>
              <a:rPr lang="es-ES" sz="2000" dirty="0"/>
              <a:t> Procesado por método especializado </a:t>
            </a:r>
            <a:r>
              <a:rPr lang="es-ES" sz="2000" i="1" dirty="0" err="1"/>
              <a:t>ParseGoto</a:t>
            </a:r>
            <a:r>
              <a:rPr lang="es-ES" sz="2000" i="1" dirty="0"/>
              <a:t>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>
                <a:solidFill>
                  <a:srgbClr val="A63C12"/>
                </a:solidFill>
              </a:rPr>
              <a:t>Identificadores</a:t>
            </a:r>
            <a:r>
              <a:rPr lang="es-ES" sz="2000" dirty="0"/>
              <a:t>: Si van seguidos de </a:t>
            </a:r>
            <a:r>
              <a:rPr lang="es-ES" sz="2000" i="1" dirty="0"/>
              <a:t>ASSIGN</a:t>
            </a:r>
            <a:r>
              <a:rPr lang="es-ES" sz="2000" dirty="0"/>
              <a:t> (←), se </a:t>
            </a:r>
            <a:r>
              <a:rPr lang="es-ES" sz="2000" dirty="0" err="1"/>
              <a:t>parsean</a:t>
            </a:r>
            <a:r>
              <a:rPr lang="es-ES" sz="2000" dirty="0"/>
              <a:t> como asignaciones.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20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AA9C646A-177F-1850-4F58-2EF82E0D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7" r="5526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178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17542B-A5BA-1A24-8737-839CAC05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7CAF"/>
          </a:solidFill>
          <a:ln w="38100" cap="rnd">
            <a:solidFill>
              <a:srgbClr val="457CA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F9FB8C-63E0-E381-FB16-81511BDE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3. Comandos Genéricos: </a:t>
            </a:r>
            <a:r>
              <a:rPr lang="es-ES" sz="2400" u="sng" err="1"/>
              <a:t>ParseGeneric</a:t>
            </a:r>
            <a:r>
              <a:rPr lang="es-ES" sz="2400" u="sng" dirty="0"/>
              <a:t>&lt;T&gt;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solidFill>
                  <a:srgbClr val="FF0000"/>
                </a:solidFill>
              </a:rPr>
              <a:t>Implementación: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Verificar sintaxis básica</a:t>
            </a:r>
            <a:r>
              <a:rPr lang="es-ES" sz="2400" dirty="0">
                <a:solidFill>
                  <a:srgbClr val="A63C12"/>
                </a:solidFill>
              </a:rPr>
              <a:t>:</a:t>
            </a:r>
            <a:r>
              <a:rPr lang="es-ES" sz="2400" dirty="0"/>
              <a:t> Tras el comando, exige abrir un paréntesis " ( "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Recolectar argumentos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Mientras no encuentre el paréntesis, llama a </a:t>
            </a:r>
            <a:r>
              <a:rPr lang="es-ES" sz="2400" i="1" err="1"/>
              <a:t>ParseExpression</a:t>
            </a:r>
            <a:r>
              <a:rPr lang="es-ES" sz="2400" dirty="0"/>
              <a:t> para cada argumento.</a:t>
            </a: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/>
              <a:t>Las comas separadoras son validadas con </a:t>
            </a:r>
            <a:r>
              <a:rPr lang="es-ES" sz="2400" i="1"/>
              <a:t>Match(</a:t>
            </a:r>
            <a:r>
              <a:rPr lang="es-ES" sz="2400" i="1" err="1"/>
              <a:t>TokenType.COMMA</a:t>
            </a:r>
            <a:r>
              <a:rPr lang="es-ES" sz="2400" i="1"/>
              <a:t>).</a:t>
            </a:r>
            <a:endParaRPr lang="es-ES" sz="2400" i="1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dirty="0"/>
              <a:t>Crear objeto: Instancia T </a:t>
            </a:r>
            <a:r>
              <a:rPr lang="es-ES" sz="2400" i="1" dirty="0"/>
              <a:t>(</a:t>
            </a:r>
            <a:r>
              <a:rPr lang="es-ES" sz="2400" i="1" dirty="0" err="1"/>
              <a:t>ej</a:t>
            </a:r>
            <a:r>
              <a:rPr lang="es-ES" sz="2400" i="1" dirty="0"/>
              <a:t>: </a:t>
            </a:r>
            <a:r>
              <a:rPr lang="es-ES" sz="2400" i="1" dirty="0" err="1"/>
              <a:t>DrawLineCommand</a:t>
            </a:r>
            <a:r>
              <a:rPr lang="es-ES" sz="2400" i="1" dirty="0"/>
              <a:t>) </a:t>
            </a:r>
            <a:r>
              <a:rPr lang="es-ES" sz="2400" dirty="0"/>
              <a:t>con la lista de expresiones.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/>
          </a:p>
          <a:p>
            <a:pPr marL="0" indent="0">
              <a:lnSpc>
                <a:spcPct val="100000"/>
              </a:lnSpc>
              <a:buNone/>
            </a:pPr>
            <a:endParaRPr lang="es-ES" sz="2400"/>
          </a:p>
        </p:txBody>
      </p:sp>
      <p:pic>
        <p:nvPicPr>
          <p:cNvPr id="4" name="Imagen 3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7BB397CD-1822-0324-6DFC-CD1E014C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2" r="6559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757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978B7-22C0-229B-E96A-9DF548A9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6600"/>
              <a:t>Back-End : PArser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29AB3"/>
          </a:solidFill>
          <a:ln w="38100" cap="rnd">
            <a:solidFill>
              <a:srgbClr val="429AB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E1EEA-24EB-D089-2E1D-A9A916F2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u="sng" dirty="0">
                <a:latin typeface="The Hand Bold"/>
                <a:cs typeface="Segoe UI"/>
              </a:rPr>
              <a:t>4. Construcción de Expresiones: </a:t>
            </a:r>
            <a:r>
              <a:rPr lang="es-ES" sz="1800" u="sng" dirty="0" err="1">
                <a:latin typeface="The Hand Bold"/>
                <a:cs typeface="Segoe UI"/>
              </a:rPr>
              <a:t>ParseExpression</a:t>
            </a:r>
            <a:endParaRPr lang="es-ES" sz="1800" dirty="0">
              <a:latin typeface="The Hand Bold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>
                <a:solidFill>
                  <a:srgbClr val="FF0000"/>
                </a:solidFill>
                <a:latin typeface="The Hand Bold"/>
                <a:cs typeface="Segoe UI"/>
              </a:rPr>
              <a:t>Implementación:</a:t>
            </a:r>
            <a:endParaRPr lang="es-ES" sz="1800" dirty="0">
              <a:solidFill>
                <a:srgbClr val="000000"/>
              </a:solidFill>
              <a:latin typeface="The Hand Bold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>
                <a:solidFill>
                  <a:srgbClr val="A63C12"/>
                </a:solidFill>
                <a:latin typeface="The Hand Bold"/>
                <a:cs typeface="Segoe UI"/>
              </a:rPr>
              <a:t>• Recursividad descendente:</a:t>
            </a:r>
            <a:r>
              <a:rPr lang="es-ES" sz="1800" dirty="0">
                <a:latin typeface="The Hand Bold"/>
                <a:cs typeface="Segoe UI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>
                <a:latin typeface="The Hand Bold"/>
                <a:cs typeface="Segoe UI"/>
              </a:rPr>
              <a:t>Cada nivel maneja operadores de mayor precedencia: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Igualdad: ==.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Comparación: &gt;; &lt; ; &gt;= ; &lt;</a:t>
            </a:r>
            <a:r>
              <a:rPr lang="es-ES" sz="1800" dirty="0">
                <a:latin typeface="The Hand Bold"/>
                <a:cs typeface="Arial"/>
              </a:rPr>
              <a:t>=.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Aditivas: +, -.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Multiplicativas: *; /; %; **</a:t>
            </a:r>
            <a:r>
              <a:rPr lang="es-ES" sz="1800" dirty="0">
                <a:latin typeface="The Hand Bold"/>
                <a:cs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1800">
                <a:latin typeface="The Hand Bold"/>
                <a:cs typeface="Arial"/>
              </a:rPr>
              <a:t>Primarias: Números, </a:t>
            </a:r>
            <a:r>
              <a:rPr lang="es-ES" sz="1800" err="1">
                <a:latin typeface="The Hand Bold"/>
                <a:cs typeface="Arial"/>
              </a:rPr>
              <a:t>strings</a:t>
            </a:r>
            <a:r>
              <a:rPr lang="es-ES" sz="1800">
                <a:latin typeface="The Hand Bold"/>
                <a:cs typeface="Arial"/>
              </a:rPr>
              <a:t>, variables, funciones, paréntesis. </a:t>
            </a:r>
            <a:endParaRPr lang="es-ES" sz="1800"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>
              <a:cs typeface="Arial"/>
            </a:endParaRPr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748FFC5-2DE7-DF41-FCC9-96269025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141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473248-7160-B4AE-DD30-7807D910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ES" sz="4800"/>
              <a:t>Back-End : Parser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CBE38-D8A1-E60F-DA59-0E24A102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/>
              <a:t>Ejemplo Práctico:</a:t>
            </a:r>
          </a:p>
          <a:p>
            <a:pPr marL="0" indent="0">
              <a:buNone/>
            </a:pPr>
            <a:r>
              <a:rPr lang="es-ES" sz="2000" dirty="0">
                <a:ea typeface="+mn-lt"/>
                <a:cs typeface="+mn-lt"/>
              </a:rPr>
              <a:t>(5 * (3 + 2) ** 2 / 4) &gt;= (10 - 2) + 1</a:t>
            </a:r>
            <a:endParaRPr lang="es-E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CF54-CBA4-5D99-041E-9C750161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28" y="2290936"/>
            <a:ext cx="395935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2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4765A-BD56-A57F-5BBF-23726A6A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D8B9F"/>
          </a:solidFill>
          <a:ln w="38100" cap="rnd">
            <a:solidFill>
              <a:srgbClr val="4D8B9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D89593-204A-44FF-81F9-75335B26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u="sng" dirty="0"/>
              <a:t>5. Casos Especiales:</a:t>
            </a:r>
          </a:p>
          <a:p>
            <a:pPr marL="0" indent="0">
              <a:buNone/>
            </a:pPr>
            <a:r>
              <a:rPr lang="es-ES" i="1" dirty="0">
                <a:solidFill>
                  <a:srgbClr val="A63C12"/>
                </a:solidFill>
              </a:rPr>
              <a:t>a) </a:t>
            </a:r>
            <a:r>
              <a:rPr lang="es-ES" i="1" dirty="0" err="1">
                <a:solidFill>
                  <a:srgbClr val="A63C12"/>
                </a:solidFill>
              </a:rPr>
              <a:t>ParseGoto</a:t>
            </a:r>
            <a:endParaRPr lang="es-ES">
              <a:solidFill>
                <a:srgbClr val="A63C12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Implementación: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dirty="0"/>
              <a:t>Estructura rígida: Exige secuencia </a:t>
            </a:r>
            <a:r>
              <a:rPr lang="es-ES" i="1" dirty="0" err="1"/>
              <a:t>GoTo</a:t>
            </a:r>
            <a:r>
              <a:rPr lang="es-ES" dirty="0"/>
              <a:t> [etiqueta] (condición).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dirty="0"/>
              <a:t>Validación paso a paso: Cada símbolo ([, ], (, )) es verificado con </a:t>
            </a:r>
            <a:r>
              <a:rPr lang="es-ES" i="1" dirty="0"/>
              <a:t>Consume.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731B1F56-B680-EED1-F77F-01A15515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" r="22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05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6C2AC7-E4C9-E20B-6BF4-8D9730A2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A93AC"/>
          </a:solidFill>
          <a:ln w="38100" cap="rnd">
            <a:solidFill>
              <a:srgbClr val="4A93A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0B0ECA-EAC1-7FC6-AC98-2D1B0813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solidFill>
                  <a:srgbClr val="A63C12"/>
                </a:solidFill>
              </a:rPr>
              <a:t>b) </a:t>
            </a:r>
            <a:r>
              <a:rPr lang="es-ES" i="1" dirty="0" err="1">
                <a:solidFill>
                  <a:srgbClr val="A63C12"/>
                </a:solidFill>
                <a:latin typeface="The Hand Bold"/>
              </a:rPr>
              <a:t>ParseAssignment</a:t>
            </a:r>
            <a:endParaRPr lang="es-E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Implementación:</a:t>
            </a:r>
            <a:endParaRPr lang="es-E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Identificador: Captura nombre de variable.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Asignación: Consume token </a:t>
            </a:r>
            <a:r>
              <a:rPr lang="es-ES" i="1" dirty="0">
                <a:latin typeface="The Hand Bold"/>
              </a:rPr>
              <a:t>ASSIGN</a:t>
            </a:r>
            <a:r>
              <a:rPr lang="es-ES" dirty="0">
                <a:latin typeface="The Hand Bold"/>
              </a:rPr>
              <a:t> (←)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Expresión derecha: </a:t>
            </a:r>
            <a:r>
              <a:rPr lang="es-ES" dirty="0" err="1">
                <a:ea typeface="+mn-lt"/>
                <a:cs typeface="+mn-lt"/>
              </a:rPr>
              <a:t>Parsea</a:t>
            </a:r>
            <a:r>
              <a:rPr lang="es-ES" dirty="0">
                <a:ea typeface="+mn-lt"/>
                <a:cs typeface="+mn-lt"/>
              </a:rPr>
              <a:t> con </a:t>
            </a:r>
            <a:r>
              <a:rPr lang="es-ES" i="1" dirty="0" err="1">
                <a:latin typeface="The Hand Bold"/>
              </a:rPr>
              <a:t>ParseExpression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ea typeface="+mn-lt"/>
                <a:cs typeface="+mn-lt"/>
              </a:rPr>
              <a:t>Genera comando: </a:t>
            </a:r>
            <a:r>
              <a:rPr lang="es-ES" i="1" dirty="0" err="1">
                <a:latin typeface="The Hand Bold"/>
              </a:rPr>
              <a:t>AssignmentCommand</a:t>
            </a:r>
            <a:r>
              <a:rPr lang="es-ES" dirty="0">
                <a:ea typeface="+mn-lt"/>
                <a:cs typeface="+mn-lt"/>
              </a:rPr>
              <a:t> con nombre y expresión.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/>
            </a:br>
            <a:endParaRPr lang="en-US" sz="2000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A7C3153-C6FE-608F-81FA-5F3F80B2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2" r="13118"/>
          <a:stretch>
            <a:fillRect/>
          </a:stretch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0914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99B1C1-B89B-83B2-44C7-D60E0B7F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7200"/>
              <a:t>Back-end : Parser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AAE9EA3-2A2A-EACD-906F-9B7A5344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21" r="15745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A8C4A"/>
          </a:solidFill>
          <a:ln w="38100" cap="rnd">
            <a:solidFill>
              <a:srgbClr val="BA8C4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10642-E817-DEA7-D87A-5741A0D6A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 dirty="0">
                <a:solidFill>
                  <a:srgbClr val="A63C12"/>
                </a:solidFill>
              </a:rPr>
              <a:t>c) </a:t>
            </a:r>
            <a:r>
              <a:rPr lang="es-ES" sz="2000" i="1" dirty="0">
                <a:solidFill>
                  <a:srgbClr val="A63C12"/>
                </a:solidFill>
                <a:latin typeface="The Hand Bold"/>
              </a:rPr>
              <a:t>LABEL_DEF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solidFill>
                  <a:srgbClr val="FF0000"/>
                </a:solidFill>
                <a:ea typeface="+mn-lt"/>
                <a:cs typeface="+mn-lt"/>
              </a:rPr>
              <a:t>Implementación:</a:t>
            </a:r>
            <a:endParaRPr lang="es-ES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Al encontrar un token de tipo LABEL_DEF </a:t>
            </a:r>
            <a:r>
              <a:rPr lang="es-ES" sz="2000" i="1" dirty="0">
                <a:ea typeface="+mn-lt"/>
                <a:cs typeface="+mn-lt"/>
              </a:rPr>
              <a:t>(</a:t>
            </a:r>
            <a:r>
              <a:rPr lang="es-ES" sz="2000" i="1" dirty="0" err="1">
                <a:ea typeface="+mn-lt"/>
                <a:cs typeface="+mn-lt"/>
              </a:rPr>
              <a:t>ej</a:t>
            </a:r>
            <a:r>
              <a:rPr lang="es-ES" sz="2000" i="1" dirty="0">
                <a:ea typeface="+mn-lt"/>
                <a:cs typeface="+mn-lt"/>
              </a:rPr>
              <a:t>: "loop1"):  </a:t>
            </a:r>
            <a:endParaRPr lang="es-ES" sz="2000" i="1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Extrae el lexema..  </a:t>
            </a:r>
            <a:endParaRPr lang="es-ES" sz="2000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Crea un objeto `</a:t>
            </a:r>
            <a:r>
              <a:rPr lang="es-ES" sz="2000" i="1" dirty="0" err="1">
                <a:ea typeface="+mn-lt"/>
                <a:cs typeface="+mn-lt"/>
              </a:rPr>
              <a:t>LabelCommand</a:t>
            </a:r>
            <a:r>
              <a:rPr lang="es-ES" sz="2000" dirty="0">
                <a:ea typeface="+mn-lt"/>
                <a:cs typeface="+mn-lt"/>
              </a:rPr>
              <a:t>` con:  </a:t>
            </a:r>
            <a:endParaRPr lang="es-ES" sz="2000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   * Nombre:</a:t>
            </a:r>
            <a:r>
              <a:rPr lang="es-ES" sz="2000" i="1" dirty="0">
                <a:ea typeface="+mn-lt"/>
                <a:cs typeface="+mn-lt"/>
              </a:rPr>
              <a:t> "loop1".</a:t>
            </a:r>
            <a:endParaRPr lang="es-ES" sz="2000" i="1" dirty="0"/>
          </a:p>
          <a:p>
            <a:pPr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   * Línea: Número de línea del token.  </a:t>
            </a:r>
            <a:endParaRPr lang="es-E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>
                <a:ea typeface="+mn-lt"/>
                <a:cs typeface="+mn-lt"/>
              </a:rPr>
              <a:t>   - Lo agrega a la lista de comandos final.  </a:t>
            </a:r>
            <a:endParaRPr lang="es-ES" sz="2000" dirty="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415562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A5D8D07-C83E-41BA-8B8A-15EEE5C7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4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EE9164-EDB9-08A7-5935-ABE2DC90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3A2E-B45F-9502-99DA-F55A3091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3200" dirty="0">
                <a:ea typeface="+mn-lt"/>
                <a:cs typeface="+mn-lt"/>
              </a:rPr>
              <a:t>Una vez que el </a:t>
            </a:r>
            <a:r>
              <a:rPr lang="es-ES" sz="3200" err="1">
                <a:ea typeface="+mn-lt"/>
                <a:cs typeface="+mn-lt"/>
              </a:rPr>
              <a:t>Parser</a:t>
            </a:r>
            <a:r>
              <a:rPr lang="es-ES" sz="3200" dirty="0">
                <a:ea typeface="+mn-lt"/>
                <a:cs typeface="+mn-lt"/>
              </a:rPr>
              <a:t> ha procesado todos los tokens y generado la lista de comandos </a:t>
            </a:r>
            <a:r>
              <a:rPr lang="es-ES" sz="3200" i="1" dirty="0">
                <a:ea typeface="+mn-lt"/>
                <a:cs typeface="+mn-lt"/>
              </a:rPr>
              <a:t>(</a:t>
            </a:r>
            <a:r>
              <a:rPr lang="es-ES" sz="3200" i="1" err="1">
                <a:latin typeface="The Hand Bold"/>
              </a:rPr>
              <a:t>List</a:t>
            </a:r>
            <a:r>
              <a:rPr lang="es-ES" sz="3200" i="1" dirty="0">
                <a:latin typeface="The Hand Bold"/>
              </a:rPr>
              <a:t>&lt;</a:t>
            </a:r>
            <a:r>
              <a:rPr lang="es-ES" sz="3200" i="1" err="1">
                <a:latin typeface="The Hand Bold"/>
              </a:rPr>
              <a:t>ICode</a:t>
            </a:r>
            <a:r>
              <a:rPr lang="es-ES" sz="3200" i="1" dirty="0">
                <a:latin typeface="The Hand Bold"/>
              </a:rPr>
              <a:t>&gt;</a:t>
            </a:r>
            <a:r>
              <a:rPr lang="es-ES" sz="3200" i="1" dirty="0">
                <a:ea typeface="+mn-lt"/>
                <a:cs typeface="+mn-lt"/>
              </a:rPr>
              <a:t>)</a:t>
            </a:r>
            <a:r>
              <a:rPr lang="es-ES" sz="3200" dirty="0">
                <a:ea typeface="+mn-lt"/>
                <a:cs typeface="+mn-lt"/>
              </a:rPr>
              <a:t>, esta se pasa al </a:t>
            </a:r>
            <a:r>
              <a:rPr lang="es-ES" sz="3200" err="1">
                <a:ea typeface="+mn-lt"/>
                <a:cs typeface="+mn-lt"/>
              </a:rPr>
              <a:t>Executor</a:t>
            </a:r>
            <a:r>
              <a:rPr lang="es-ES" sz="3200" dirty="0">
                <a:ea typeface="+mn-lt"/>
                <a:cs typeface="+mn-lt"/>
              </a:rPr>
              <a:t> 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el cual es el núcleo de ejecución del programa, encargado de procesar la lista de comandos </a:t>
            </a:r>
            <a:r>
              <a:rPr lang="es-ES" sz="3200" i="1" dirty="0">
                <a:solidFill>
                  <a:srgbClr val="FFFFFF"/>
                </a:solidFill>
                <a:ea typeface="+mn-lt"/>
                <a:cs typeface="+mn-lt"/>
              </a:rPr>
              <a:t>(</a:t>
            </a:r>
            <a:r>
              <a:rPr lang="es-ES" sz="3200" i="1" err="1">
                <a:solidFill>
                  <a:srgbClr val="FFFFFF"/>
                </a:solidFill>
                <a:latin typeface="The Hand Bold"/>
                <a:ea typeface="+mn-lt"/>
                <a:cs typeface="+mn-lt"/>
              </a:rPr>
              <a:t>ICode</a:t>
            </a:r>
            <a:r>
              <a:rPr lang="es-ES" sz="3200" i="1" dirty="0">
                <a:solidFill>
                  <a:srgbClr val="FFFFFF"/>
                </a:solidFill>
                <a:ea typeface="+mn-lt"/>
                <a:cs typeface="+mn-lt"/>
              </a:rPr>
              <a:t>)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  y convertirla en acciones concretas sobre el </a:t>
            </a:r>
            <a:r>
              <a:rPr lang="es-ES" sz="3200" err="1">
                <a:solidFill>
                  <a:srgbClr val="FFFFFF"/>
                </a:solidFill>
                <a:ea typeface="+mn-lt"/>
                <a:cs typeface="+mn-lt"/>
              </a:rPr>
              <a:t>canvas</a:t>
            </a: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. Su funcionamiento gira en torno a tres pilares: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Evaluación de expresiones (números, variables, operaciones, funciones).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Ejecución de comandos (dibujo, asignaciones, saltos condicionales).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>
                <a:solidFill>
                  <a:srgbClr val="FFFFFF"/>
                </a:solidFill>
                <a:ea typeface="+mn-lt"/>
                <a:cs typeface="+mn-lt"/>
              </a:rPr>
              <a:t>Manejo del estado (variables, pincel, posición de Wall-E).</a:t>
            </a:r>
          </a:p>
          <a:p>
            <a:pPr marL="0" indent="0">
              <a:buNone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11072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CADA6B-0237-102D-6BEE-0377BD5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986" b="2476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AB117F-9D8B-16AB-46B6-ABA5FDBA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BC04B-2F87-13DB-D566-2492BE388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u="sng" dirty="0"/>
              <a:t>1. Flujo Principal del </a:t>
            </a:r>
            <a:r>
              <a:rPr lang="es-ES" sz="2400" u="sng" err="1"/>
              <a:t>Executor</a:t>
            </a:r>
            <a:r>
              <a:rPr lang="es-ES" sz="2400" u="sng" dirty="0"/>
              <a:t>():</a:t>
            </a:r>
            <a:endParaRPr lang="es-ES" sz="24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 dirty="0"/>
              <a:t>Construye un mapa de etiquetas: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  Recorre la lista de comandos y registra la posición de cada etiqueta </a:t>
            </a:r>
            <a:r>
              <a:rPr lang="es-ES" sz="2400" i="1" dirty="0"/>
              <a:t>(</a:t>
            </a:r>
            <a:r>
              <a:rPr lang="es-ES" sz="2400" i="1" dirty="0" err="1"/>
              <a:t>LabelCommand</a:t>
            </a:r>
            <a:r>
              <a:rPr lang="es-ES" sz="2400" i="1" dirty="0"/>
              <a:t>)</a:t>
            </a:r>
            <a:r>
              <a:rPr lang="es-ES" sz="2400" dirty="0"/>
              <a:t> en un diccionario para saltos rápidos.</a:t>
            </a:r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/>
              <a:t>Itera sobre cada comando y lo ejecuta según su tipo:</a:t>
            </a:r>
            <a:endParaRPr lang="es-ES" sz="24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  Saltos condicionales </a:t>
            </a:r>
            <a:r>
              <a:rPr lang="es-ES" sz="2400" i="1" dirty="0">
                <a:ea typeface="+mn-lt"/>
                <a:cs typeface="+mn-lt"/>
              </a:rPr>
              <a:t>(</a:t>
            </a:r>
            <a:r>
              <a:rPr lang="es-ES" sz="2400" i="1" err="1">
                <a:ea typeface="+mn-lt"/>
                <a:cs typeface="+mn-lt"/>
              </a:rPr>
              <a:t>GoTo</a:t>
            </a:r>
            <a:r>
              <a:rPr lang="es-ES" sz="2400" i="1" dirty="0">
                <a:ea typeface="+mn-lt"/>
                <a:cs typeface="+mn-lt"/>
              </a:rPr>
              <a:t>)</a:t>
            </a:r>
            <a:r>
              <a:rPr lang="es-ES" sz="2400" dirty="0">
                <a:ea typeface="+mn-lt"/>
                <a:cs typeface="+mn-lt"/>
              </a:rPr>
              <a:t>: Redirigen el flujo si se cumple la condición.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  Comandos gráficos </a:t>
            </a:r>
            <a:r>
              <a:rPr lang="es-ES" sz="2400" i="1" dirty="0">
                <a:latin typeface="The Hand Bold"/>
                <a:cs typeface="Segoe UI"/>
              </a:rPr>
              <a:t>(</a:t>
            </a:r>
            <a:r>
              <a:rPr lang="es-ES" sz="2400" i="1" err="1">
                <a:latin typeface="The Hand Bold"/>
                <a:cs typeface="Segoe UI"/>
              </a:rPr>
              <a:t>DrawLine</a:t>
            </a:r>
            <a:r>
              <a:rPr lang="es-ES" sz="2400" i="1" dirty="0">
                <a:latin typeface="The Hand Bold"/>
                <a:cs typeface="Segoe UI"/>
              </a:rPr>
              <a:t>, </a:t>
            </a:r>
            <a:r>
              <a:rPr lang="es-ES" sz="2400" i="1" err="1">
                <a:latin typeface="The Hand Bold"/>
                <a:cs typeface="Segoe UI"/>
              </a:rPr>
              <a:t>Fill</a:t>
            </a:r>
            <a:r>
              <a:rPr lang="es-ES" sz="2400" i="1" dirty="0">
                <a:latin typeface="The Hand Bold"/>
                <a:cs typeface="Segoe UI"/>
              </a:rPr>
              <a:t>, etc.)</a:t>
            </a:r>
            <a:r>
              <a:rPr lang="es-ES" sz="2400" dirty="0">
                <a:latin typeface="The Hand Bold"/>
                <a:cs typeface="Segoe UI"/>
              </a:rPr>
              <a:t>: Modifican el </a:t>
            </a:r>
            <a:r>
              <a:rPr lang="es-ES" sz="2400" err="1">
                <a:latin typeface="The Hand Bold"/>
                <a:cs typeface="Segoe UI"/>
              </a:rPr>
              <a:t>canvas</a:t>
            </a:r>
            <a:r>
              <a:rPr lang="es-ES" sz="2400" dirty="0">
                <a:latin typeface="The Hand Bold"/>
                <a:cs typeface="Segoe UI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ea typeface="+mn-lt"/>
                <a:cs typeface="Segoe UI"/>
              </a:rPr>
              <a:t>  </a:t>
            </a:r>
            <a:r>
              <a:rPr lang="es-ES" sz="2400" dirty="0">
                <a:latin typeface="The Hand Bold"/>
                <a:cs typeface="Segoe UI"/>
              </a:rPr>
              <a:t>Asignaciones</a:t>
            </a:r>
            <a:r>
              <a:rPr lang="es-ES" sz="2400" i="1" dirty="0">
                <a:latin typeface="The Hand Bold"/>
                <a:cs typeface="Segoe UI"/>
              </a:rPr>
              <a:t> (</a:t>
            </a:r>
            <a:r>
              <a:rPr lang="es-ES" sz="2400" i="1" dirty="0" err="1">
                <a:latin typeface="The Hand Bold"/>
                <a:cs typeface="Segoe UI"/>
              </a:rPr>
              <a:t>miVar</a:t>
            </a:r>
            <a:r>
              <a:rPr lang="es-ES" sz="2400" i="1" dirty="0">
                <a:latin typeface="The Hand Bold"/>
                <a:cs typeface="Segoe UI"/>
              </a:rPr>
              <a:t> ← 5 + 2)</a:t>
            </a:r>
            <a:r>
              <a:rPr lang="es-ES" sz="2400" dirty="0">
                <a:latin typeface="The Hand Bold"/>
                <a:cs typeface="Segoe UI"/>
              </a:rPr>
              <a:t>: Actualizan variables.</a:t>
            </a:r>
            <a:endParaRPr lang="es-ES" sz="2400" dirty="0">
              <a:latin typeface="The Hand Bold"/>
            </a:endParaRPr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i="1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</a:t>
            </a:r>
            <a:r>
              <a:rPr lang="es-ES" sz="2400" dirty="0"/>
              <a:t>Captura excepciones (</a:t>
            </a:r>
            <a:r>
              <a:rPr lang="es-ES" sz="2400" dirty="0" err="1"/>
              <a:t>ej</a:t>
            </a:r>
            <a:r>
              <a:rPr lang="es-ES" sz="2400" dirty="0"/>
              <a:t>: división por cero, etiquetas no definidas) y las registra en una lista sin detener la ejecución.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8896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CD424-2B6E-3276-8586-4976D87D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484EC-B453-AF2F-10AA-026262404E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669" b="3400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18CF6-A9F9-C3CE-AE39-3C04F3B6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512" y="494951"/>
            <a:ext cx="4023360" cy="5722227"/>
          </a:xfrm>
        </p:spPr>
        <p:txBody>
          <a:bodyPr>
            <a:normAutofit/>
          </a:bodyPr>
          <a:lstStyle/>
          <a:p>
            <a:r>
              <a:rPr lang="es-ES" sz="72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AC78C0-0726-5835-87DA-8A731342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850392"/>
            <a:ext cx="5824728" cy="50017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A continuación el esquema que estaré desarrollando para explicar el proyecto será: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1-) Partirá desde la parte visual: iremos viendo cómo funciona cada cosa de la interfaz, hablaremos de cómo está conformada, cuál es su distribución, etc.; hasta llegar al botón de ejecución.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2-) Luego explicaré la parte </a:t>
            </a:r>
            <a:r>
              <a:rPr lang="es-ES" sz="2400" dirty="0" err="1">
                <a:latin typeface="The Hand Bold"/>
                <a:cs typeface="Segoe UI"/>
              </a:rPr>
              <a:t>comunmente</a:t>
            </a:r>
            <a:r>
              <a:rPr lang="es-ES" sz="2400" dirty="0">
                <a:latin typeface="The Hand Bold"/>
                <a:cs typeface="Segoe UI"/>
              </a:rPr>
              <a:t> conocida como Back-</a:t>
            </a:r>
            <a:r>
              <a:rPr lang="es-ES" sz="2400" dirty="0" err="1">
                <a:latin typeface="The Hand Bold"/>
                <a:cs typeface="Segoe UI"/>
              </a:rPr>
              <a:t>End</a:t>
            </a:r>
            <a:r>
              <a:rPr lang="es-ES" sz="2400" dirty="0">
                <a:latin typeface="The Hand Bold"/>
                <a:cs typeface="Segoe UI"/>
              </a:rPr>
              <a:t>: conocerán cómo funciona el proyecto por dentro, </a:t>
            </a:r>
            <a:r>
              <a:rPr lang="es-ES" sz="2400" dirty="0" err="1">
                <a:latin typeface="The Hand Bold"/>
                <a:cs typeface="Segoe UI"/>
              </a:rPr>
              <a:t>Lexer</a:t>
            </a:r>
            <a:r>
              <a:rPr lang="es-ES" sz="2400" dirty="0">
                <a:latin typeface="The Hand Bold"/>
                <a:cs typeface="Segoe UI"/>
              </a:rPr>
              <a:t>, </a:t>
            </a:r>
            <a:r>
              <a:rPr lang="es-ES" sz="2400" dirty="0" err="1">
                <a:latin typeface="The Hand Bold"/>
                <a:cs typeface="Segoe UI"/>
              </a:rPr>
              <a:t>Parser</a:t>
            </a:r>
            <a:r>
              <a:rPr lang="es-ES" sz="2400" dirty="0">
                <a:latin typeface="The Hand Bold"/>
                <a:cs typeface="Segoe UI"/>
              </a:rPr>
              <a:t>, cómo se comunica el código con la interfaz,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3-) Terminaré exponiendo detalles finales para ver la ejecución final: explicaré los comandos válidos actuales del proyecto, hablaré también de futuros avances en el proyecto como la aplicación de futuras funcionabilidades para hacerlo más agradable.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latin typeface="The Hand Bold"/>
                <a:cs typeface="Segoe UI"/>
              </a:rPr>
              <a:t>Espero que les guste.</a:t>
            </a:r>
            <a:endParaRPr lang="es-ES" sz="2400"/>
          </a:p>
        </p:txBody>
      </p:sp>
      <p:sp>
        <p:nvSpPr>
          <p:cNvPr id="19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1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6DDBF-1AA5-3741-520B-0DC35123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juego, cerca, corte&#10;&#10;El contenido generado por IA puede ser incorrecto.">
            <a:extLst>
              <a:ext uri="{FF2B5EF4-FFF2-40B4-BE49-F238E27FC236}">
                <a16:creationId xmlns:a16="http://schemas.microsoft.com/office/drawing/2014/main" id="{894AEDC6-60E8-78F0-34DB-C1B7B725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687" b="708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8E2275-8AC6-97A8-45C0-64234078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F4C171-48A5-06EE-13AD-343066E3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600" u="sng" dirty="0">
                <a:latin typeface="The Hand Bold"/>
                <a:cs typeface="Segoe UI"/>
              </a:rPr>
              <a:t>2. Evaluación de Expresiones (</a:t>
            </a:r>
            <a:r>
              <a:rPr lang="es-ES" sz="3600" u="sng" err="1">
                <a:latin typeface="The Hand Bold"/>
                <a:cs typeface="Segoe UI"/>
              </a:rPr>
              <a:t>EvaluateExpression</a:t>
            </a:r>
            <a:r>
              <a:rPr lang="es-ES" sz="3600" u="sng" dirty="0">
                <a:latin typeface="The Hand Bold"/>
                <a:cs typeface="Segoe UI"/>
              </a:rPr>
              <a:t>())</a:t>
            </a:r>
            <a:endParaRPr lang="es-ES" sz="36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3600" dirty="0">
                <a:latin typeface="The Hand Bold"/>
                <a:cs typeface="Segoe UI"/>
              </a:rPr>
              <a:t>Este método es el corazón lógico del </a:t>
            </a:r>
            <a:r>
              <a:rPr lang="es-ES" sz="3600" err="1">
                <a:latin typeface="The Hand Bold"/>
                <a:cs typeface="Segoe UI"/>
              </a:rPr>
              <a:t>Executor</a:t>
            </a:r>
            <a:r>
              <a:rPr lang="es-ES" sz="3600" dirty="0">
                <a:latin typeface="The Hand Bold"/>
                <a:cs typeface="Segoe UI"/>
              </a:rPr>
              <a:t>. Se encarga de resolver expresiones aritméticas, booleanas y llamadas a funciones.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600" dirty="0">
                <a:latin typeface="The Hand Bold"/>
                <a:cs typeface="Segoe UI"/>
              </a:rPr>
              <a:t>Usa un </a:t>
            </a:r>
            <a:r>
              <a:rPr lang="es-ES" sz="3600" i="1" dirty="0">
                <a:latin typeface="The Hand Bold"/>
                <a:cs typeface="Segoe UI"/>
              </a:rPr>
              <a:t>Switch</a:t>
            </a:r>
            <a:r>
              <a:rPr lang="es-ES" sz="3600" dirty="0">
                <a:latin typeface="The Hand Bold"/>
                <a:cs typeface="Segoe UI"/>
              </a:rPr>
              <a:t> para determinar el tipo de expresión y actuar en consecuencia.</a:t>
            </a:r>
            <a:endParaRPr lang="es-ES" sz="3600" dirty="0"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64775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83C5E411-1D47-EBCE-5337-95827AB0E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943" b="1855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712CDA-F545-7A43-A633-60CE2A6D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7AAA3-D7B9-428F-C280-7419242F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 dirty="0">
                <a:latin typeface="The Hand Bold"/>
                <a:cs typeface="Arial"/>
              </a:rPr>
              <a:t>A. Caso: Literales (</a:t>
            </a:r>
            <a:r>
              <a:rPr lang="es-ES" u="sng" err="1">
                <a:latin typeface="The Hand Bold"/>
                <a:cs typeface="Arial"/>
              </a:rPr>
              <a:t>LiteralExpr</a:t>
            </a:r>
            <a:r>
              <a:rPr lang="es-ES" u="sng" dirty="0">
                <a:latin typeface="The Hand Bold"/>
                <a:cs typeface="Arial"/>
              </a:rPr>
              <a:t>)</a:t>
            </a:r>
            <a:endParaRPr lang="es-ES" u="sng" dirty="0"/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 Números: Convierte el lexema a entero </a:t>
            </a:r>
            <a:r>
              <a:rPr lang="es-ES" i="1" dirty="0">
                <a:latin typeface="The Hand Bold"/>
                <a:cs typeface="Arial"/>
              </a:rPr>
              <a:t>(</a:t>
            </a:r>
            <a:r>
              <a:rPr lang="es-ES" i="1" dirty="0" err="1">
                <a:latin typeface="The Hand Bold"/>
                <a:cs typeface="Arial"/>
              </a:rPr>
              <a:t>ej</a:t>
            </a:r>
            <a:r>
              <a:rPr lang="es-ES" i="1" dirty="0">
                <a:latin typeface="The Hand Bold"/>
                <a:cs typeface="Arial"/>
              </a:rPr>
              <a:t>: "5" → 5).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</a:t>
            </a:r>
            <a:r>
              <a:rPr lang="es-ES" dirty="0" err="1">
                <a:latin typeface="The Hand Bold"/>
                <a:cs typeface="Arial"/>
              </a:rPr>
              <a:t>Strings</a:t>
            </a:r>
            <a:r>
              <a:rPr lang="es-ES" dirty="0">
                <a:latin typeface="The Hand Bold"/>
                <a:cs typeface="Arial"/>
              </a:rPr>
              <a:t>: Elimina las comillas </a:t>
            </a:r>
            <a:r>
              <a:rPr lang="es-ES" i="1" dirty="0">
                <a:latin typeface="The Hand Bold"/>
                <a:cs typeface="Arial"/>
              </a:rPr>
              <a:t>(</a:t>
            </a:r>
            <a:r>
              <a:rPr lang="es-ES" i="1" dirty="0" err="1">
                <a:latin typeface="The Hand Bold"/>
                <a:cs typeface="Arial"/>
              </a:rPr>
              <a:t>ej</a:t>
            </a:r>
            <a:r>
              <a:rPr lang="es-ES" i="1" dirty="0">
                <a:latin typeface="The Hand Bold"/>
                <a:cs typeface="Arial"/>
              </a:rPr>
              <a:t>: "Azul" → Azul).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  Errores: Si no es ni número ni </a:t>
            </a:r>
            <a:r>
              <a:rPr lang="es-ES" err="1">
                <a:latin typeface="The Hand Bold"/>
                <a:cs typeface="Arial"/>
              </a:rPr>
              <a:t>string</a:t>
            </a:r>
            <a:r>
              <a:rPr lang="es-ES" dirty="0">
                <a:latin typeface="The Hand Bold"/>
                <a:cs typeface="Arial"/>
              </a:rPr>
              <a:t>, lanza </a:t>
            </a:r>
            <a:r>
              <a:rPr lang="es-ES" i="1" err="1">
                <a:latin typeface="The Hand Bold"/>
                <a:cs typeface="Arial"/>
              </a:rPr>
              <a:t>InvalidArgumentError</a:t>
            </a:r>
            <a:r>
              <a:rPr lang="es-ES" i="1" dirty="0">
                <a:latin typeface="The Hand Bold"/>
                <a:cs typeface="Arial"/>
              </a:rPr>
              <a:t>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 dirty="0">
                <a:latin typeface="The Hand Bold"/>
                <a:cs typeface="Arial"/>
              </a:rPr>
              <a:t>B. Caso: Variables</a:t>
            </a:r>
            <a:r>
              <a:rPr lang="es-ES" i="1" u="sng" dirty="0">
                <a:latin typeface="The Hand Bold"/>
                <a:cs typeface="Arial"/>
              </a:rPr>
              <a:t> (</a:t>
            </a:r>
            <a:r>
              <a:rPr lang="es-ES" i="1" u="sng" err="1">
                <a:latin typeface="The Hand Bold"/>
                <a:cs typeface="Arial"/>
              </a:rPr>
              <a:t>VariableExpr</a:t>
            </a:r>
            <a:r>
              <a:rPr lang="es-ES" i="1" u="sng" dirty="0">
                <a:latin typeface="The Hand Bold"/>
                <a:cs typeface="Arial"/>
              </a:rPr>
              <a:t>)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  Busca el nombre en el diccionario de variables (_variables).</a:t>
            </a:r>
          </a:p>
          <a:p>
            <a:pPr marL="0" indent="0">
              <a:buNone/>
            </a:pPr>
            <a:r>
              <a:rPr lang="es-ES" dirty="0">
                <a:latin typeface="The Hand Bold"/>
                <a:cs typeface="Arial"/>
              </a:rPr>
              <a:t>  Si no existe, lanza</a:t>
            </a:r>
            <a:r>
              <a:rPr lang="es-ES" i="1" dirty="0">
                <a:latin typeface="The Hand Bold"/>
                <a:cs typeface="Arial"/>
              </a:rPr>
              <a:t> </a:t>
            </a:r>
            <a:r>
              <a:rPr lang="es-ES" i="1" err="1">
                <a:latin typeface="The Hand Bold"/>
                <a:cs typeface="Arial"/>
              </a:rPr>
              <a:t>UndefinedVariableError</a:t>
            </a:r>
            <a:r>
              <a:rPr lang="es-ES" i="1" dirty="0">
                <a:latin typeface="The Hand Bold"/>
                <a:cs typeface="Arial"/>
              </a:rPr>
              <a:t>.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05424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626B8-5A6D-04F7-484E-2FFC0A96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3459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460858-A632-8148-08E7-77B994F6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843FE-A534-DB3A-F8EC-C539CBD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600" u="sng" dirty="0">
                <a:ea typeface="+mn-lt"/>
                <a:cs typeface="+mn-lt"/>
              </a:rPr>
              <a:t>C Caso: Operaciones Binarias (</a:t>
            </a:r>
            <a:r>
              <a:rPr lang="es-ES" sz="2600" u="sng" dirty="0" err="1">
                <a:ea typeface="+mn-lt"/>
                <a:cs typeface="+mn-lt"/>
              </a:rPr>
              <a:t>BinaryExpr</a:t>
            </a:r>
            <a:r>
              <a:rPr lang="es-ES" sz="2600" u="sng" dirty="0">
                <a:ea typeface="+mn-lt"/>
                <a:cs typeface="+mn-lt"/>
              </a:rPr>
              <a:t>)</a:t>
            </a:r>
            <a:endParaRPr lang="es-ES" sz="2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ea typeface="+mn-lt"/>
                <a:cs typeface="+mn-lt"/>
              </a:rPr>
              <a:t>  </a:t>
            </a:r>
            <a:r>
              <a:rPr lang="es-ES" sz="2600" dirty="0">
                <a:ea typeface="+mn-lt"/>
                <a:cs typeface="+mn-lt"/>
              </a:rPr>
              <a:t>Evaluación recursiva: </a:t>
            </a:r>
            <a:r>
              <a:rPr lang="es-ES" sz="2600" dirty="0">
                <a:latin typeface="The Hand Bold"/>
                <a:ea typeface="+mn-lt"/>
                <a:cs typeface="+mn-lt"/>
              </a:rPr>
              <a:t>Evalúa el lado izquierdo (</a:t>
            </a:r>
            <a:r>
              <a:rPr lang="es-ES" sz="2600" dirty="0" err="1">
                <a:latin typeface="The Hand Bold"/>
                <a:ea typeface="+mn-lt"/>
                <a:cs typeface="+mn-lt"/>
              </a:rPr>
              <a:t>b.Left</a:t>
            </a:r>
            <a:r>
              <a:rPr lang="es-ES" sz="2600" dirty="0">
                <a:latin typeface="The Hand Bold"/>
                <a:ea typeface="+mn-lt"/>
                <a:cs typeface="+mn-lt"/>
              </a:rPr>
              <a:t>) </a:t>
            </a:r>
            <a:r>
              <a:rPr lang="es-ES" sz="2600" dirty="0">
                <a:ea typeface="+mn-lt"/>
                <a:cs typeface="+mn-lt"/>
              </a:rPr>
              <a:t>y el derecho (</a:t>
            </a:r>
            <a:r>
              <a:rPr lang="es-ES" sz="2600" dirty="0" err="1">
                <a:ea typeface="+mn-lt"/>
                <a:cs typeface="+mn-lt"/>
              </a:rPr>
              <a:t>b.Right</a:t>
            </a:r>
            <a:r>
              <a:rPr lang="es-ES" sz="2600" dirty="0">
                <a:ea typeface="+mn-lt"/>
                <a:cs typeface="+mn-lt"/>
              </a:rPr>
              <a:t>) de forma independiente usando llamadas recursivas a </a:t>
            </a:r>
            <a:r>
              <a:rPr lang="es-ES" sz="2600" dirty="0" err="1">
                <a:ea typeface="+mn-lt"/>
                <a:cs typeface="+mn-lt"/>
              </a:rPr>
              <a:t>EvaluateExpression</a:t>
            </a:r>
            <a:r>
              <a:rPr lang="es-ES" sz="2600" dirty="0">
                <a:ea typeface="+mn-lt"/>
                <a:cs typeface="+mn-lt"/>
              </a:rPr>
              <a:t>().</a:t>
            </a:r>
            <a:endParaRPr lang="es-ES" sz="2600" u="sng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ea typeface="+mn-lt"/>
                <a:cs typeface="+mn-lt"/>
              </a:rPr>
              <a:t>  Conversión: Ambos resultados se convierten a </a:t>
            </a:r>
            <a:r>
              <a:rPr lang="es-ES" sz="2600" dirty="0" err="1">
                <a:ea typeface="+mn-lt"/>
                <a:cs typeface="+mn-lt"/>
              </a:rPr>
              <a:t>int</a:t>
            </a:r>
            <a:r>
              <a:rPr lang="es-ES" sz="2600" dirty="0">
                <a:ea typeface="+mn-lt"/>
                <a:cs typeface="+mn-lt"/>
              </a:rPr>
              <a:t> mediante Convert.ToInt32.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ea typeface="+mn-lt"/>
                <a:cs typeface="+mn-lt"/>
              </a:rPr>
              <a:t>  </a:t>
            </a:r>
            <a:r>
              <a:rPr lang="es-ES" sz="2600" dirty="0">
                <a:ea typeface="+mn-lt"/>
                <a:cs typeface="+mn-lt"/>
              </a:rPr>
              <a:t>Aplicación de operadores: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ea typeface="+mn-lt"/>
                <a:cs typeface="+mn-lt"/>
              </a:rPr>
              <a:t>   Según el operador (</a:t>
            </a:r>
            <a:r>
              <a:rPr lang="es-ES" sz="2600" dirty="0" err="1">
                <a:ea typeface="+mn-lt"/>
                <a:cs typeface="+mn-lt"/>
              </a:rPr>
              <a:t>b.Operator</a:t>
            </a:r>
            <a:r>
              <a:rPr lang="es-ES" sz="2600" dirty="0">
                <a:ea typeface="+mn-lt"/>
                <a:cs typeface="+mn-lt"/>
              </a:rPr>
              <a:t>), ejecuta la operación correspondiente:</a:t>
            </a:r>
            <a:endParaRPr lang="es-ES" sz="2600" dirty="0"/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ES" sz="2600" b="1" dirty="0">
                <a:ea typeface="+mn-lt"/>
                <a:cs typeface="+mn-lt"/>
              </a:rPr>
              <a:t>    Aritméticos:</a:t>
            </a:r>
            <a:r>
              <a:rPr lang="es-ES" sz="2600" dirty="0">
                <a:ea typeface="+mn-lt"/>
                <a:cs typeface="+mn-lt"/>
              </a:rPr>
              <a:t> +, </a:t>
            </a:r>
            <a:r>
              <a:rPr lang="es-ES" sz="2600" dirty="0">
                <a:latin typeface="The Hand Bold"/>
              </a:rPr>
              <a:t>-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*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/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%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**.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b="1" dirty="0">
                <a:latin typeface="The Hand Bold"/>
              </a:rPr>
              <a:t>    Comparación:</a:t>
            </a:r>
            <a:r>
              <a:rPr lang="es-ES" sz="2600" dirty="0">
                <a:latin typeface="The Hand Bold"/>
              </a:rPr>
              <a:t> ==</a:t>
            </a:r>
            <a:r>
              <a:rPr lang="es-ES" sz="2600" dirty="0">
                <a:ea typeface="+mn-lt"/>
                <a:cs typeface="+mn-lt"/>
              </a:rPr>
              <a:t>, </a:t>
            </a:r>
            <a:r>
              <a:rPr lang="es-ES" sz="2600" dirty="0">
                <a:latin typeface="The Hand Bold"/>
              </a:rPr>
              <a:t>!=</a:t>
            </a:r>
            <a:r>
              <a:rPr lang="es-ES" sz="2600" dirty="0">
                <a:ea typeface="+mn-lt"/>
                <a:cs typeface="+mn-lt"/>
              </a:rPr>
              <a:t>, &lt;, &lt;=, &gt;, &gt;=, devolviendo 1 (true) o 0 (false).</a:t>
            </a:r>
          </a:p>
          <a:p>
            <a:pPr marL="457200" indent="-457200">
              <a:lnSpc>
                <a:spcPct val="100000"/>
              </a:lnSpc>
              <a:buFont typeface="Calibri"/>
              <a:buChar char="-"/>
            </a:pPr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69070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059318-035F-F8C4-A7DE-69FEFE6A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err="1"/>
              <a:t>BAck-ENd</a:t>
            </a:r>
            <a:r>
              <a:rPr lang="es-ES"/>
              <a:t> : </a:t>
            </a:r>
            <a:r>
              <a:rPr lang="es-ES" err="1"/>
              <a:t>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4097B8"/>
          </a:solidFill>
          <a:ln w="38100" cap="rnd">
            <a:solidFill>
              <a:srgbClr val="4097B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7B4FE5-5C5B-21C0-ED45-21F47F28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400" u="sng" dirty="0">
                <a:ea typeface="+mn-lt"/>
                <a:cs typeface="+mn-lt"/>
              </a:rPr>
              <a:t>Ejemplo:</a:t>
            </a:r>
            <a:endParaRPr lang="es-E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400" dirty="0">
                <a:ea typeface="+mn-lt"/>
                <a:cs typeface="+mn-lt"/>
              </a:rPr>
              <a:t>-(X + 3) * </a:t>
            </a:r>
            <a:r>
              <a:rPr lang="es-ES" sz="2400" dirty="0" err="1">
                <a:ea typeface="+mn-lt"/>
                <a:cs typeface="+mn-lt"/>
              </a:rPr>
              <a:t>GetCanvasSize</a:t>
            </a:r>
            <a:r>
              <a:rPr lang="es-ES" sz="2400" dirty="0">
                <a:ea typeface="+mn-lt"/>
                <a:cs typeface="+mn-lt"/>
              </a:rPr>
              <a:t>() + Y - (10 / 2)</a:t>
            </a:r>
          </a:p>
          <a:p>
            <a:pPr marL="914400" lvl="2" indent="0">
              <a:buNone/>
            </a:pPr>
            <a:endParaRPr lang="es-ES" sz="2400" b="1">
              <a:ea typeface="+mn-lt"/>
              <a:cs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00ED658-7C47-71EF-FE78-F0505493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73106"/>
            <a:ext cx="6903720" cy="47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79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52B04F-1726-FF3E-0B4F-9301819EDC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151" r="1" b="2552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B8B529-4A09-FC49-9D84-5B585F14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638A37-E429-CAB2-B11D-D1FBF00A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/>
              <a:buChar char="-"/>
            </a:pPr>
            <a:r>
              <a:rPr lang="es-ES" u="sng" dirty="0"/>
              <a:t>D. Caso: Operadores Unarios</a:t>
            </a:r>
            <a:r>
              <a:rPr lang="es-ES" dirty="0"/>
              <a:t> (</a:t>
            </a:r>
            <a:r>
              <a:rPr lang="es-ES" dirty="0" err="1"/>
              <a:t>UnaryExpr</a:t>
            </a:r>
            <a:r>
              <a:rPr lang="es-ES" dirty="0"/>
              <a:t>)</a:t>
            </a:r>
            <a:endParaRPr lang="es-ES"/>
          </a:p>
          <a:p>
            <a:pPr marL="0" indent="0">
              <a:buNone/>
            </a:pPr>
            <a:r>
              <a:rPr lang="es-ES" dirty="0"/>
              <a:t>  Solo soporta el negativo (-).</a:t>
            </a:r>
          </a:p>
          <a:p>
            <a:pPr marL="0" indent="0">
              <a:buNone/>
            </a:pPr>
            <a:r>
              <a:rPr lang="es-ES" dirty="0"/>
              <a:t>   </a:t>
            </a:r>
            <a:r>
              <a:rPr lang="es-ES" dirty="0" err="1"/>
              <a:t>Ej</a:t>
            </a:r>
            <a:r>
              <a:rPr lang="es-ES" dirty="0"/>
              <a:t>: -5 → Evalúa 5 y aplica el signo.</a:t>
            </a:r>
          </a:p>
        </p:txBody>
      </p:sp>
    </p:spTree>
    <p:extLst>
      <p:ext uri="{BB962C8B-B14F-4D97-AF65-F5344CB8AC3E}">
        <p14:creationId xmlns:p14="http://schemas.microsoft.com/office/powerpoint/2010/main" val="353577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299A588A-F5EF-7AE4-5FE1-9B41B24D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71" r="1" b="3022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24F2D6-31E4-8A32-EB93-7DDC039F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6F8FD-5047-8857-4CA2-9EA458FAD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u="sng" dirty="0"/>
              <a:t>E. Caso: Llamadas a Funciones (</a:t>
            </a:r>
            <a:r>
              <a:rPr lang="es-ES" sz="2400" u="sng" dirty="0" err="1"/>
              <a:t>FunctionCallExpr</a:t>
            </a:r>
            <a:r>
              <a:rPr lang="es-ES" sz="2400" u="sng" dirty="0"/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Font typeface="Calibri" panose="020B0604020202020204" pitchFamily="34" charset="0"/>
              <a:buNone/>
            </a:pPr>
            <a:r>
              <a:rPr lang="es-ES" sz="2400" dirty="0"/>
              <a:t>  Evalúa los argumentos y ejecuta la función correspondiente: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</a:t>
            </a:r>
            <a:r>
              <a:rPr lang="es-ES" sz="2400" u="sng" dirty="0"/>
              <a:t>Funciones nativas: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GetActualX</a:t>
            </a:r>
            <a:r>
              <a:rPr lang="es-ES" sz="2400" dirty="0"/>
              <a:t>() → Devuelve la posición actual de Wall-E en X.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BrushColor</a:t>
            </a:r>
            <a:r>
              <a:rPr lang="es-ES" sz="2400" dirty="0"/>
              <a:t>("Rojo") → Verifica el color del pincel.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</a:t>
            </a:r>
            <a:r>
              <a:rPr lang="es-ES" sz="2400" err="1"/>
              <a:t>GetColorCount</a:t>
            </a:r>
            <a:r>
              <a:rPr lang="es-ES" sz="2400" dirty="0"/>
              <a:t>("Azul", 0, 0, 10, 10) → Cuenta píxeles azules en un área.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</a:t>
            </a:r>
            <a:r>
              <a:rPr lang="es-ES" sz="2400" u="sng" dirty="0"/>
              <a:t>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    Función no implementada → </a:t>
            </a:r>
            <a:r>
              <a:rPr lang="es-ES" sz="2400" err="1"/>
              <a:t>FunctionNotImplementedError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    Argumentos inválidos → </a:t>
            </a:r>
            <a:r>
              <a:rPr lang="es-ES" sz="2400" err="1"/>
              <a:t>InvalidFunctionArityError</a:t>
            </a:r>
            <a:r>
              <a:rPr lang="es-ES" sz="2400" dirty="0"/>
              <a:t>.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1300"/>
          </a:p>
        </p:txBody>
      </p:sp>
    </p:spTree>
    <p:extLst>
      <p:ext uri="{BB962C8B-B14F-4D97-AF65-F5344CB8AC3E}">
        <p14:creationId xmlns:p14="http://schemas.microsoft.com/office/powerpoint/2010/main" val="501259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4A37C-CDCA-BDEA-5792-9732D3B6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interior, edificio, parado&#10;&#10;El contenido generado por IA puede ser incorrecto.">
            <a:extLst>
              <a:ext uri="{FF2B5EF4-FFF2-40B4-BE49-F238E27FC236}">
                <a16:creationId xmlns:a16="http://schemas.microsoft.com/office/drawing/2014/main" id="{002EB2F9-9E00-67FF-B037-D3D1FC3F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0670" r="-1" b="1561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8E1275-6FEA-4DFC-A47B-142B97E2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B3FC9-74F3-E332-676D-D0888C840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u="sng" dirty="0"/>
              <a:t>3. Ejecución de Comandos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i="1" dirty="0"/>
              <a:t>A. Comandos Gráficos (</a:t>
            </a:r>
            <a:r>
              <a:rPr lang="es-ES" sz="2000" i="1" err="1"/>
              <a:t>GraphicCommand</a:t>
            </a:r>
            <a:r>
              <a:rPr lang="es-ES" sz="2000" i="1" dirty="0"/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  Ejemplos: </a:t>
            </a:r>
            <a:r>
              <a:rPr lang="es-ES" sz="2000" err="1"/>
              <a:t>DrawLine</a:t>
            </a:r>
            <a:r>
              <a:rPr lang="es-ES" sz="2000" dirty="0"/>
              <a:t>, </a:t>
            </a:r>
            <a:r>
              <a:rPr lang="es-ES" sz="2000" err="1"/>
              <a:t>Fill</a:t>
            </a:r>
            <a:r>
              <a:rPr lang="es-ES" sz="2000" dirty="0"/>
              <a:t>, </a:t>
            </a:r>
            <a:r>
              <a:rPr lang="es-ES" sz="2000" err="1"/>
              <a:t>DrawCircle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  Acciones: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   Evalúan sus argumentos con </a:t>
            </a:r>
            <a:r>
              <a:rPr lang="es-ES" sz="2000" err="1"/>
              <a:t>EvaluateExpression</a:t>
            </a:r>
            <a:r>
              <a:rPr lang="es-ES" sz="2000" dirty="0"/>
              <a:t>().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   Modifican el </a:t>
            </a:r>
            <a:r>
              <a:rPr lang="es-ES" sz="2000" err="1"/>
              <a:t>canvas</a:t>
            </a:r>
            <a:r>
              <a:rPr lang="es-ES" sz="2000" dirty="0"/>
              <a:t> según sus reglas (</a:t>
            </a:r>
            <a:r>
              <a:rPr lang="es-ES" sz="2000" err="1"/>
              <a:t>ej</a:t>
            </a:r>
            <a:r>
              <a:rPr lang="es-ES" sz="2000" dirty="0"/>
              <a:t>: dibujan una línea con el color y tamaño actual del pincel).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i="1" dirty="0"/>
              <a:t>B. Asignaciones (</a:t>
            </a:r>
            <a:r>
              <a:rPr lang="es-ES" sz="2000" i="1" err="1"/>
              <a:t>AssignmentCommand</a:t>
            </a:r>
            <a:r>
              <a:rPr lang="es-ES" sz="2000" i="1" dirty="0"/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  Ejemplo: n ← 5 + 2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  Evalúa la expresión derecha (5 + 2 = 7).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  Almacena el valor en _variables["n"].</a:t>
            </a:r>
            <a:endParaRPr lang="es-ES" sz="2000"/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17303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E8B30-DAF1-6759-DCCE-64795F0D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texto, con baldosas, vista&#10;&#10;El contenido generado por IA puede ser incorrecto.">
            <a:extLst>
              <a:ext uri="{FF2B5EF4-FFF2-40B4-BE49-F238E27FC236}">
                <a16:creationId xmlns:a16="http://schemas.microsoft.com/office/drawing/2014/main" id="{5C98C0DF-3725-1783-4184-89D6C2F0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996" b="1200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5F4C59-FD09-AF33-87DE-46115955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408EC-C4E7-7D06-849F-A47F8FDA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Calibri"/>
              <a:buChar char="-"/>
            </a:pPr>
            <a:r>
              <a:rPr lang="es-ES" u="sng">
                <a:latin typeface="The Hand Bold"/>
                <a:cs typeface="Segoe UI"/>
              </a:rPr>
              <a:t>C. Saltos Condicionales (</a:t>
            </a:r>
            <a:r>
              <a:rPr lang="es-ES" u="sng" err="1">
                <a:latin typeface="The Hand Bold"/>
                <a:cs typeface="Segoe UI"/>
              </a:rPr>
              <a:t>GotoCommand</a:t>
            </a:r>
            <a:r>
              <a:rPr lang="es-ES" u="sng">
                <a:latin typeface="The Hand Bold"/>
                <a:cs typeface="Segoe UI"/>
              </a:rPr>
              <a:t>())</a:t>
            </a:r>
            <a:endParaRPr lang="es-ES" u="sng">
              <a:latin typeface="The Hand Bold"/>
            </a:endParaRP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  Ejemplo: </a:t>
            </a:r>
            <a:r>
              <a:rPr lang="es-ES" err="1">
                <a:latin typeface="The Hand Bold"/>
                <a:cs typeface="Segoe UI"/>
              </a:rPr>
              <a:t>GoTo</a:t>
            </a:r>
            <a:r>
              <a:rPr lang="es-ES">
                <a:latin typeface="The Hand Bold"/>
                <a:cs typeface="Segoe UI"/>
              </a:rPr>
              <a:t> [inicio] (n &lt; 10)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  Evalúa la condición (n &lt; 10).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  Si es verdadera, busca la etiqueta inicio en el mapa y salta a esa posición.</a:t>
            </a: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  Si la etiqueta no existe, lanza </a:t>
            </a:r>
            <a:r>
              <a:rPr lang="es-ES" err="1">
                <a:latin typeface="The Hand Bold"/>
                <a:cs typeface="Segoe UI"/>
              </a:rPr>
              <a:t>LabelNotFoundError</a:t>
            </a:r>
            <a:r>
              <a:rPr lang="es-ES">
                <a:latin typeface="The Hand Bold"/>
                <a:cs typeface="Segoe UI"/>
              </a:rPr>
              <a:t>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u="sng">
                <a:latin typeface="The Hand Bold"/>
                <a:cs typeface="Segoe UI"/>
              </a:rPr>
              <a:t>D. Etiquetas (</a:t>
            </a:r>
            <a:r>
              <a:rPr lang="es-ES" u="sng" err="1">
                <a:latin typeface="The Hand Bold"/>
                <a:cs typeface="Segoe UI"/>
              </a:rPr>
              <a:t>LabelCommand</a:t>
            </a:r>
            <a:r>
              <a:rPr lang="es-ES" u="sng">
                <a:latin typeface="The Hand Bold"/>
                <a:cs typeface="Segoe UI"/>
              </a:rPr>
              <a:t>())</a:t>
            </a:r>
            <a:endParaRPr lang="es-ES" u="sng">
              <a:cs typeface="Segoe UI"/>
            </a:endParaRPr>
          </a:p>
          <a:p>
            <a:pPr marL="0" indent="0">
              <a:buNone/>
            </a:pPr>
            <a:r>
              <a:rPr lang="es-ES">
                <a:latin typeface="The Hand Bold"/>
                <a:cs typeface="Segoe UI"/>
              </a:rPr>
              <a:t>  No ejecutan nada. Son solo puntos de referencia para </a:t>
            </a:r>
            <a:r>
              <a:rPr lang="es-ES" err="1">
                <a:latin typeface="The Hand Bold"/>
                <a:cs typeface="Segoe UI"/>
              </a:rPr>
              <a:t>GoTo</a:t>
            </a:r>
            <a:r>
              <a:rPr lang="es-ES">
                <a:latin typeface="The Hand Bold"/>
                <a:cs typeface="Segoe UI"/>
              </a:rPr>
              <a:t>.</a:t>
            </a:r>
            <a:endParaRPr lang="es-ES">
              <a:latin typeface="Segoe UI"/>
              <a:cs typeface="Segoe UI"/>
            </a:endParaRPr>
          </a:p>
          <a:p>
            <a:pPr marL="0" indent="0">
              <a:buNone/>
            </a:pPr>
            <a:endParaRPr lang="es-ES">
              <a:latin typeface="Segoe UI"/>
              <a:cs typeface="Segoe UI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561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83D44-8F77-0282-9936-A6223DAE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60C662-5271-EA85-071E-9DF627301E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0422" r="-1" b="2317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5A664D-84C0-04C8-6ED0-0673B857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5669-E9CF-6381-3CED-3E842748F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>
                <a:ea typeface="+mn-lt"/>
                <a:cs typeface="+mn-lt"/>
              </a:rPr>
              <a:t>A continuación, se detalla cómo el </a:t>
            </a:r>
            <a:r>
              <a:rPr lang="es-ES" sz="3600" err="1">
                <a:ea typeface="+mn-lt"/>
                <a:cs typeface="+mn-lt"/>
              </a:rPr>
              <a:t>Executor</a:t>
            </a:r>
            <a:r>
              <a:rPr lang="es-ES" sz="3600">
                <a:ea typeface="+mn-lt"/>
                <a:cs typeface="+mn-lt"/>
              </a:rPr>
              <a:t> lleva a cabo la ejecución real de cada comando, transformando las instrucciones en acciones concretas sobre el </a:t>
            </a:r>
            <a:r>
              <a:rPr lang="es-ES" sz="3600" err="1">
                <a:ea typeface="+mn-lt"/>
                <a:cs typeface="+mn-lt"/>
              </a:rPr>
              <a:t>canvas</a:t>
            </a:r>
            <a:r>
              <a:rPr lang="es-ES" sz="3600">
                <a:ea typeface="+mn-lt"/>
                <a:cs typeface="+mn-lt"/>
              </a:rPr>
              <a:t> y el estado del programa. Estos son los métodos responsables de materializar cada operación definida en el código, desde cambios de color hasta saltos condicionales.</a:t>
            </a:r>
            <a:endParaRPr lang="es-ES" sz="3600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68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F8E6B-5831-7B30-11E1-A31E49CC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6320A8-96E1-D38B-DA6D-558B4E3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902C2-8C7A-DD39-A0A9-274C3699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706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ColorCommand</a:t>
            </a:r>
            <a:r>
              <a:rPr lang="es-ES" sz="2000" i="1" dirty="0"/>
              <a:t> (Cambio de Color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  Verifica que solo haya 1 argumento (el nombre del color). Si no, lanza </a:t>
            </a:r>
            <a:r>
              <a:rPr lang="es-ES" sz="2000" err="1"/>
              <a:t>InvalidArgumentError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Evaluación del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  Usa </a:t>
            </a:r>
            <a:r>
              <a:rPr lang="es-ES" sz="2000" err="1"/>
              <a:t>executor.EvaluateExpression</a:t>
            </a:r>
            <a:r>
              <a:rPr lang="es-ES" sz="2000" dirty="0"/>
              <a:t>() para obtener el valor del argumento (</a:t>
            </a:r>
            <a:r>
              <a:rPr lang="es-ES" sz="2000" err="1"/>
              <a:t>ej</a:t>
            </a:r>
            <a:r>
              <a:rPr lang="es-ES" sz="2000" dirty="0"/>
              <a:t>: "Rojo").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Normaliza el nombre: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  Elimina comillas si las tiene.</a:t>
            </a:r>
          </a:p>
          <a:p>
            <a:pPr>
              <a:lnSpc>
                <a:spcPct val="100000"/>
              </a:lnSpc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199B5DBD-FFF9-0748-56DC-80F871C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74" r="433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779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interior, pastel, tabla, coche&#10;&#10;El contenido generado por IA puede ser incorrecto.">
            <a:extLst>
              <a:ext uri="{FF2B5EF4-FFF2-40B4-BE49-F238E27FC236}">
                <a16:creationId xmlns:a16="http://schemas.microsoft.com/office/drawing/2014/main" id="{644DDDE4-B910-1FCD-B3E8-07A6A63EA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168" r="17629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4E399-39A2-D86D-8F9E-EFB8097D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69" y="5258357"/>
            <a:ext cx="10908792" cy="106984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rgbClr val="EEFF33"/>
                </a:solidFill>
              </a:rPr>
              <a:t>Parte</a:t>
            </a:r>
            <a:r>
              <a:rPr lang="en-US" sz="6000" dirty="0">
                <a:solidFill>
                  <a:srgbClr val="EEFF33"/>
                </a:solidFill>
              </a:rPr>
              <a:t> 1: Visual</a:t>
            </a:r>
          </a:p>
        </p:txBody>
      </p:sp>
    </p:spTree>
    <p:extLst>
      <p:ext uri="{BB962C8B-B14F-4D97-AF65-F5344CB8AC3E}">
        <p14:creationId xmlns:p14="http://schemas.microsoft.com/office/powerpoint/2010/main" val="1364692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AA9692-490E-039B-A328-FA3A9EAB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CE0F03-1878-64C1-BD32-2E23FDF59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268AF-E35B-A069-6FE7-3563D1DD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DB0D082-7C6C-B5C7-168F-FF40F744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A37FC-62E8-6F37-3886-C009D2F0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706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ColorCommand</a:t>
            </a:r>
            <a:r>
              <a:rPr lang="es-ES" sz="2000" i="1" dirty="0"/>
              <a:t> (Cambio de Color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i="1" dirty="0"/>
              <a:t> </a:t>
            </a:r>
            <a:r>
              <a:rPr lang="es-ES" sz="2000" dirty="0">
                <a:ea typeface="+mn-lt"/>
                <a:cs typeface="+mn-lt"/>
              </a:rPr>
              <a:t>Flujo de Ejecución</a:t>
            </a:r>
            <a:endParaRPr lang="es-ES" sz="2000" i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Formato:</a:t>
            </a:r>
            <a:r>
              <a:rPr lang="es-ES" sz="2000" dirty="0"/>
              <a:t> Primera letra en mayúscula (</a:t>
            </a:r>
            <a:r>
              <a:rPr lang="es-ES" sz="2000" dirty="0" err="1"/>
              <a:t>ej</a:t>
            </a:r>
            <a:r>
              <a:rPr lang="es-ES" sz="2000" dirty="0"/>
              <a:t>: "rojo" → "Rojo").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Conversión a Color: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  Usa </a:t>
            </a:r>
            <a:r>
              <a:rPr lang="es-ES" sz="2000" dirty="0" err="1"/>
              <a:t>Color.FromName</a:t>
            </a:r>
            <a:r>
              <a:rPr lang="es-ES" sz="2000" dirty="0"/>
              <a:t>() para convertir el </a:t>
            </a:r>
            <a:r>
              <a:rPr lang="es-ES" sz="2000" dirty="0" err="1"/>
              <a:t>string</a:t>
            </a:r>
            <a:r>
              <a:rPr lang="es-ES" sz="2000" dirty="0"/>
              <a:t> a un color de .NET. Si el color no es válido (</a:t>
            </a:r>
            <a:r>
              <a:rPr lang="es-ES" sz="2000" dirty="0" err="1"/>
              <a:t>ej</a:t>
            </a:r>
            <a:r>
              <a:rPr lang="es-ES" sz="2000" dirty="0"/>
              <a:t>: "Azulito"), lanza </a:t>
            </a:r>
            <a:r>
              <a:rPr lang="es-ES" sz="2000" dirty="0" err="1"/>
              <a:t>InvalidArgumentError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Actualización del Estado: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dirty="0" err="1"/>
              <a:t>executor.SetBrushColor</a:t>
            </a:r>
            <a:r>
              <a:rPr lang="es-ES" sz="2000" dirty="0"/>
              <a:t>(color) para cambiar </a:t>
            </a:r>
            <a:r>
              <a:rPr lang="es-ES" sz="2000" dirty="0" err="1"/>
              <a:t>BrushColor</a:t>
            </a:r>
            <a:r>
              <a:rPr lang="es-ES" sz="2000" dirty="0"/>
              <a:t>.</a:t>
            </a:r>
          </a:p>
          <a:p>
            <a:pPr>
              <a:lnSpc>
                <a:spcPct val="100000"/>
              </a:lnSpc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7B78B23-DCDD-3CD6-C795-8D3A0482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74" r="433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3957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037E75-D714-833C-EDCE-B9DBCECF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47AE81-ACD1-441E-247C-AFDF5609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F3D65E-FF80-A0F3-973D-13F79BEC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DrawCircleCommand</a:t>
            </a:r>
            <a:r>
              <a:rPr lang="es-ES" sz="1800" i="1" dirty="0"/>
              <a:t> (Dibujo de Círculo)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  Verifica que el comando reciba exactamente 3 argumentos (</a:t>
            </a:r>
            <a:r>
              <a:rPr lang="es-ES" sz="1800" dirty="0" err="1"/>
              <a:t>dirX</a:t>
            </a:r>
            <a:r>
              <a:rPr lang="es-ES" sz="1800" dirty="0"/>
              <a:t>, </a:t>
            </a:r>
            <a:r>
              <a:rPr lang="es-ES" sz="1800" dirty="0" err="1"/>
              <a:t>dirY</a:t>
            </a:r>
            <a:r>
              <a:rPr lang="es-ES" sz="1800" dirty="0"/>
              <a:t>, radio). Si el número de argumentos es incorrecto, lanza </a:t>
            </a:r>
            <a:r>
              <a:rPr lang="es-ES" sz="1800" dirty="0" err="1"/>
              <a:t>InvalidFunctionArityError</a:t>
            </a:r>
            <a:r>
              <a:rPr lang="es-E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Evaluación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  Usa </a:t>
            </a:r>
            <a:r>
              <a:rPr lang="es-ES" sz="1800" err="1"/>
              <a:t>executor.EvaluateExpression</a:t>
            </a:r>
            <a:r>
              <a:rPr lang="es-ES" sz="1800" dirty="0"/>
              <a:t>() para calcular cada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err="1"/>
              <a:t>dirX</a:t>
            </a:r>
            <a:r>
              <a:rPr lang="es-ES" sz="1800" dirty="0"/>
              <a:t> y </a:t>
            </a:r>
            <a:r>
              <a:rPr lang="es-ES" sz="1800" err="1"/>
              <a:t>dirY</a:t>
            </a:r>
            <a:r>
              <a:rPr lang="es-ES" sz="1800" dirty="0"/>
              <a:t> (enteros): Dirección del centro del círculo relativa a la posición actual (valores -1, 0, 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   radio (entero): Distancia desde el centro hasta la circunferencia (debe ser positivo).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4191E9B9-1CD1-452D-294D-CC6AB132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6" r="2065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342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5B383-B018-F65F-2BB7-A85821FA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E49F0E-8430-EBDE-054C-DC3E4573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245F48-719A-AD49-4C99-DE5380A1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DrawLineCommand</a:t>
            </a:r>
            <a:r>
              <a:rPr lang="es-ES" sz="1800" i="1" dirty="0"/>
              <a:t> (Dibujo de Línea)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Dibujo de la Línea: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  Llama al método </a:t>
            </a:r>
            <a:r>
              <a:rPr lang="es-ES" sz="1800" dirty="0" err="1"/>
              <a:t>DrawLine</a:t>
            </a:r>
            <a:r>
              <a:rPr lang="es-ES" sz="1800" dirty="0"/>
              <a:t> del </a:t>
            </a:r>
            <a:r>
              <a:rPr lang="es-ES" sz="1800" dirty="0" err="1"/>
              <a:t>canvas</a:t>
            </a:r>
            <a:r>
              <a:rPr lang="es-ES" sz="1800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  Dirección (</a:t>
            </a:r>
            <a:r>
              <a:rPr lang="es-ES" sz="1800" dirty="0" err="1"/>
              <a:t>dirX</a:t>
            </a:r>
            <a:r>
              <a:rPr lang="es-ES" sz="1800" dirty="0"/>
              <a:t>, </a:t>
            </a:r>
            <a:r>
              <a:rPr lang="es-ES" sz="1800" dirty="0" err="1"/>
              <a:t>dirY</a:t>
            </a:r>
            <a:r>
              <a:rPr lang="es-ES" sz="1800" dirty="0"/>
              <a:t>), Longitud (distancia), Color actual del pincel (</a:t>
            </a:r>
            <a:r>
              <a:rPr lang="es-ES" sz="1800" dirty="0" err="1"/>
              <a:t>executor.BrushColor</a:t>
            </a:r>
            <a:r>
              <a:rPr lang="es-ES" sz="1800" dirty="0"/>
              <a:t>), Grosor del pincel (</a:t>
            </a:r>
            <a:r>
              <a:rPr lang="es-ES" sz="1800" dirty="0" err="1"/>
              <a:t>executor.BrushSize</a:t>
            </a:r>
            <a:r>
              <a:rPr lang="es-ES" sz="1800" dirty="0"/>
              <a:t>) y Línea de origen (para reportar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  Si la distancia es negativa o cero, el </a:t>
            </a:r>
            <a:r>
              <a:rPr lang="es-ES" sz="1800" err="1"/>
              <a:t>canvas</a:t>
            </a:r>
            <a:r>
              <a:rPr lang="es-ES" sz="1800" dirty="0"/>
              <a:t> lanza una excepción.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  Si las direcciones no son válidas (</a:t>
            </a:r>
            <a:r>
              <a:rPr lang="es-ES" sz="1800" err="1"/>
              <a:t>ej</a:t>
            </a:r>
            <a:r>
              <a:rPr lang="es-ES" sz="1800" dirty="0"/>
              <a:t>: </a:t>
            </a:r>
            <a:r>
              <a:rPr lang="es-ES" sz="1800" err="1"/>
              <a:t>dirX</a:t>
            </a:r>
            <a:r>
              <a:rPr lang="es-ES" sz="1800" dirty="0"/>
              <a:t> = 2), se considera un error de ejecución.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  <a:p>
            <a:pPr>
              <a:lnSpc>
                <a:spcPct val="100000"/>
              </a:lnSpc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485A799-5AC9-773C-59A0-B347ED12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205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BAC61-4BB2-7091-6348-D4FDFB65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880AAB-BB50-9835-DC1A-2B0D16A7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58E981-A0AD-0022-2479-22355A8FD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81160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i="1" err="1"/>
              <a:t>DrawRectangleCommand</a:t>
            </a:r>
            <a:r>
              <a:rPr lang="es-ES" sz="1800" i="1" dirty="0"/>
              <a:t> (Dibujo de Rectángulo)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  Verifica que el comando reciba exactamente 5 argumentos (</a:t>
            </a:r>
            <a:r>
              <a:rPr lang="es-ES" sz="1800" err="1"/>
              <a:t>dirX</a:t>
            </a:r>
            <a:r>
              <a:rPr lang="es-ES" sz="1800" dirty="0"/>
              <a:t>, </a:t>
            </a:r>
            <a:r>
              <a:rPr lang="es-ES" sz="1800" err="1"/>
              <a:t>dirY</a:t>
            </a:r>
            <a:r>
              <a:rPr lang="es-ES" sz="1800" dirty="0"/>
              <a:t>, </a:t>
            </a:r>
            <a:r>
              <a:rPr lang="es-ES" sz="1800" err="1"/>
              <a:t>distance</a:t>
            </a:r>
            <a:r>
              <a:rPr lang="es-ES" sz="1800" dirty="0"/>
              <a:t>, </a:t>
            </a:r>
            <a:r>
              <a:rPr lang="es-ES" sz="1800" err="1"/>
              <a:t>width</a:t>
            </a:r>
            <a:r>
              <a:rPr lang="es-ES" sz="1800" dirty="0"/>
              <a:t>, </a:t>
            </a:r>
            <a:r>
              <a:rPr lang="es-ES" sz="1800" err="1"/>
              <a:t>height</a:t>
            </a:r>
            <a:r>
              <a:rPr lang="es-ES" sz="1800" dirty="0"/>
              <a:t>).. Si el número de argumentos es incorrecto, lanza </a:t>
            </a:r>
            <a:r>
              <a:rPr lang="es-ES" sz="1800" err="1"/>
              <a:t>InvalidFunctionArityError</a:t>
            </a:r>
            <a:r>
              <a:rPr lang="es-E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Evaluación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  Usa </a:t>
            </a:r>
            <a:r>
              <a:rPr lang="es-ES" sz="1800" err="1"/>
              <a:t>executor.EvaluateExpression</a:t>
            </a:r>
            <a:r>
              <a:rPr lang="es-ES" sz="1800" dirty="0"/>
              <a:t>() para calcular cada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dirX</a:t>
            </a:r>
            <a:r>
              <a:rPr lang="es-ES" sz="1800" dirty="0"/>
              <a:t> y </a:t>
            </a:r>
            <a:r>
              <a:rPr lang="es-ES" sz="1800" dirty="0" err="1"/>
              <a:t>dirY</a:t>
            </a:r>
            <a:r>
              <a:rPr lang="es-ES" sz="1800" dirty="0"/>
              <a:t> (enteros): Dirección del centro del rectángulo (valores -1, 0, 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distance</a:t>
            </a:r>
            <a:r>
              <a:rPr lang="es-ES" sz="1800" dirty="0"/>
              <a:t> (entero): Distancia desde Wall-E hasta el centro del rectángulo (debe ser ≥ 0).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</a:t>
            </a:r>
            <a:r>
              <a:rPr lang="es-ES" sz="1800" dirty="0" err="1"/>
              <a:t>width</a:t>
            </a:r>
            <a:r>
              <a:rPr lang="es-ES" sz="1800" dirty="0"/>
              <a:t> y </a:t>
            </a:r>
            <a:r>
              <a:rPr lang="es-ES" sz="1800" dirty="0" err="1"/>
              <a:t>height</a:t>
            </a:r>
            <a:r>
              <a:rPr lang="es-ES" sz="1800" dirty="0"/>
              <a:t> (enteros): Ancho y alto del rectángulo (deben ser positivos).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D88DDF1-1686-FDE1-FCE8-8D91FF33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1" r="640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1181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34756-CCE5-1809-E5E6-76055BBB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6E5FEA-EE32-AB15-D1EB-86318170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23C26-25EC-4FE6-FD69-6006EBC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D97BD6D-B7C6-1A41-9FF9-0CAEA0A86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271B2-B4A9-9E51-80BA-70C0C0A5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67231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DrawRectangleCommand</a:t>
            </a:r>
            <a:r>
              <a:rPr lang="es-ES" sz="2000" i="1" dirty="0"/>
              <a:t> (Dibujo de Rectángulo)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Dibujo del Rectángulo: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al método </a:t>
            </a:r>
            <a:r>
              <a:rPr lang="es-ES" sz="2000" dirty="0" err="1"/>
              <a:t>DrawRectangle</a:t>
            </a:r>
            <a:r>
              <a:rPr lang="es-ES" sz="2000" dirty="0"/>
              <a:t> del </a:t>
            </a:r>
            <a:r>
              <a:rPr lang="es-ES" sz="2000" dirty="0" err="1"/>
              <a:t>canvas</a:t>
            </a:r>
            <a:r>
              <a:rPr lang="es-ES" sz="2000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   Dirección y distancia (</a:t>
            </a:r>
            <a:r>
              <a:rPr lang="es-ES" sz="2000" dirty="0" err="1"/>
              <a:t>dirX</a:t>
            </a:r>
            <a:r>
              <a:rPr lang="es-ES" sz="2000" dirty="0"/>
              <a:t>, </a:t>
            </a:r>
            <a:r>
              <a:rPr lang="es-ES" sz="2000" dirty="0" err="1"/>
              <a:t>dirY</a:t>
            </a:r>
            <a:r>
              <a:rPr lang="es-ES" sz="2000" dirty="0"/>
              <a:t>, </a:t>
            </a:r>
            <a:r>
              <a:rPr lang="es-ES" sz="2000" dirty="0" err="1"/>
              <a:t>distance</a:t>
            </a:r>
            <a:r>
              <a:rPr lang="es-ES" sz="2000" dirty="0"/>
              <a:t>), Dimensiones (</a:t>
            </a:r>
            <a:r>
              <a:rPr lang="es-ES" sz="2000" dirty="0" err="1"/>
              <a:t>width</a:t>
            </a:r>
            <a:r>
              <a:rPr lang="es-ES" sz="2000" dirty="0"/>
              <a:t>, </a:t>
            </a:r>
            <a:r>
              <a:rPr lang="es-ES" sz="2000" dirty="0" err="1"/>
              <a:t>height</a:t>
            </a:r>
            <a:r>
              <a:rPr lang="es-ES" sz="2000" dirty="0"/>
              <a:t>), Color actual (</a:t>
            </a:r>
            <a:r>
              <a:rPr lang="es-ES" sz="2000" dirty="0" err="1"/>
              <a:t>executor.BrushColor</a:t>
            </a:r>
            <a:r>
              <a:rPr lang="es-ES" sz="2000" dirty="0"/>
              <a:t>), Grosor del pincel (</a:t>
            </a:r>
            <a:r>
              <a:rPr lang="es-ES" sz="2000" dirty="0" err="1"/>
              <a:t>executor.BrushSize</a:t>
            </a:r>
            <a:r>
              <a:rPr lang="es-ES" sz="2000" dirty="0"/>
              <a:t>) y Línea de origen (para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  Si </a:t>
            </a:r>
            <a:r>
              <a:rPr lang="es-ES" sz="2000" err="1"/>
              <a:t>distance</a:t>
            </a:r>
            <a:r>
              <a:rPr lang="es-ES" sz="2000" dirty="0"/>
              <a:t>, </a:t>
            </a:r>
            <a:r>
              <a:rPr lang="es-ES" sz="2000" err="1"/>
              <a:t>width</a:t>
            </a:r>
            <a:r>
              <a:rPr lang="es-ES" sz="2000" dirty="0"/>
              <a:t> o </a:t>
            </a:r>
            <a:r>
              <a:rPr lang="es-ES" sz="2000" err="1"/>
              <a:t>height</a:t>
            </a:r>
            <a:r>
              <a:rPr lang="es-ES" sz="2000" dirty="0"/>
              <a:t> son negativos → Error de argumento inválido.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  Si </a:t>
            </a:r>
            <a:r>
              <a:rPr lang="es-ES" sz="2000" err="1"/>
              <a:t>dirX</a:t>
            </a:r>
            <a:r>
              <a:rPr lang="es-ES" sz="2000" dirty="0"/>
              <a:t>/</a:t>
            </a:r>
            <a:r>
              <a:rPr lang="es-ES" sz="2000" err="1"/>
              <a:t>dirY</a:t>
            </a:r>
            <a:r>
              <a:rPr lang="es-ES" sz="2000" dirty="0"/>
              <a:t> no son -1, 0 o 1 → Error de dirección inválida.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7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5EC8955D-D302-426D-7BBB-C91E3304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1" r="640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2104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E9C6E-9D84-028D-C282-140AA525D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8E67D-EA8C-CB1A-6E8F-A1D29512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2B60F-3AE7-368C-1A04-10CB6054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900" b="1"/>
          </a:p>
          <a:p>
            <a:pPr>
              <a:lnSpc>
                <a:spcPct val="100000"/>
              </a:lnSpc>
            </a:pPr>
            <a:r>
              <a:rPr lang="es-ES" sz="2400" i="1" err="1"/>
              <a:t>FillCommand</a:t>
            </a:r>
            <a:r>
              <a:rPr lang="es-ES" sz="2400" i="1" dirty="0"/>
              <a:t> (Relleno de Área)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Validación de Argumentos: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  No requiere argumentos. Si se proporcionan, se ignoran.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Ejecución del Relleno: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  Obtiene el color actual del pincel (</a:t>
            </a:r>
            <a:r>
              <a:rPr lang="es-ES" sz="2400" err="1"/>
              <a:t>executor.BrushColor</a:t>
            </a:r>
            <a:r>
              <a:rPr lang="es-ES" sz="2400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00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28D270F-91E1-4188-B06F-7AA3AF0B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8" r="1229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4942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92452-1EF7-479B-B7FE-9470C0B6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F808D3-A5F8-DCA2-7DFC-CC56A456E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86403-1B22-3420-049B-0D6FEE07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100"/>
              <a:t>BAck-ENd : EXEcutor : 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8558F9A-B382-AC34-B4A6-E169CFFA5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EA2F2-13F1-3A15-BE05-DD5B9D1F9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508504"/>
            <a:ext cx="6251110" cy="36276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900" b="1"/>
          </a:p>
          <a:p>
            <a:pPr>
              <a:lnSpc>
                <a:spcPct val="100000"/>
              </a:lnSpc>
            </a:pPr>
            <a:r>
              <a:rPr lang="es-ES" sz="2400" i="1" err="1"/>
              <a:t>FillCommand</a:t>
            </a:r>
            <a:r>
              <a:rPr lang="es-ES" sz="2400" i="1" dirty="0"/>
              <a:t> (Relleno de Área)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Llama al método </a:t>
            </a:r>
            <a:r>
              <a:rPr lang="es-ES" sz="2400" u="sng" err="1"/>
              <a:t>Fill</a:t>
            </a:r>
            <a:r>
              <a:rPr lang="es-ES" sz="2400" u="sng" dirty="0"/>
              <a:t> del </a:t>
            </a:r>
            <a:r>
              <a:rPr lang="es-ES" sz="2400" u="sng" err="1"/>
              <a:t>canvas</a:t>
            </a:r>
            <a:r>
              <a:rPr lang="es-ES" sz="2400" u="sng" dirty="0"/>
              <a:t>, pasando: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  Color de relleno: </a:t>
            </a:r>
            <a:r>
              <a:rPr lang="es-ES" sz="2400" err="1"/>
              <a:t>BrushColor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Posición inicial:</a:t>
            </a:r>
            <a:r>
              <a:rPr lang="es-ES" sz="2400" dirty="0"/>
              <a:t> Coordenadas actuales de Wall-E.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  Si el color es </a:t>
            </a:r>
            <a:r>
              <a:rPr lang="es-ES" sz="2400" err="1"/>
              <a:t>Transparent</a:t>
            </a:r>
            <a:r>
              <a:rPr lang="es-ES" sz="2400" dirty="0"/>
              <a:t> → No se realiza ninguna acción.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  Si Wall-E está fuera de los límites del </a:t>
            </a:r>
            <a:r>
              <a:rPr lang="es-ES" sz="2400" err="1"/>
              <a:t>canvas</a:t>
            </a:r>
            <a:r>
              <a:rPr lang="es-ES" sz="2400" dirty="0"/>
              <a:t> → Lanza </a:t>
            </a:r>
            <a:r>
              <a:rPr lang="es-ES" sz="2400" err="1"/>
              <a:t>OutOfBoundsError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9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64A94678-3A74-748F-6416-094C259D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8" r="1229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365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DCB7-7142-A39B-1B3D-8738C106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A9BCE-C22B-12A7-F9E5-C09115D5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7200" dirty="0" err="1"/>
              <a:t>BAck-ENd</a:t>
            </a:r>
            <a:r>
              <a:rPr lang="es-ES" sz="7200" dirty="0"/>
              <a:t> : </a:t>
            </a:r>
            <a:r>
              <a:rPr lang="es-ES" sz="7200" dirty="0" err="1"/>
              <a:t>EXEcutor</a:t>
            </a:r>
            <a:r>
              <a:rPr lang="es-ES" sz="7200" dirty="0"/>
              <a:t> : </a:t>
            </a:r>
            <a:r>
              <a:rPr lang="es-ES" sz="7200" dirty="0" err="1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171161-5F9E-3961-D19B-8CCEF34A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3948"/>
            <a:ext cx="6713552" cy="41479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GotoCommand</a:t>
            </a:r>
            <a:r>
              <a:rPr lang="es-ES" sz="2400" i="1" dirty="0"/>
              <a:t> (Salto Condicional) 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i="1" dirty="0"/>
              <a:t> Implementación Especial: </a:t>
            </a:r>
            <a:r>
              <a:rPr lang="es-ES" sz="2400" dirty="0"/>
              <a:t>A</a:t>
            </a:r>
            <a:r>
              <a:rPr lang="es-ES" sz="2400" dirty="0">
                <a:ea typeface="+mn-lt"/>
                <a:cs typeface="+mn-lt"/>
              </a:rPr>
              <a:t> diferencia de los demás comandos, </a:t>
            </a:r>
            <a:r>
              <a:rPr lang="es-ES" sz="2400" err="1">
                <a:ea typeface="+mn-lt"/>
                <a:cs typeface="+mn-lt"/>
              </a:rPr>
              <a:t>GotoCommand</a:t>
            </a:r>
            <a:r>
              <a:rPr lang="es-ES" sz="2400" dirty="0">
                <a:ea typeface="+mn-lt"/>
                <a:cs typeface="+mn-lt"/>
              </a:rPr>
              <a:t> no ejecuta su lógica en su propio método </a:t>
            </a:r>
            <a:r>
              <a:rPr lang="es-ES" sz="2400" err="1">
                <a:latin typeface="The Hand Bold"/>
              </a:rPr>
              <a:t>Execute</a:t>
            </a:r>
            <a:r>
              <a:rPr lang="es-ES" sz="2400" dirty="0">
                <a:latin typeface="The Hand Bold"/>
              </a:rPr>
              <a:t>(). En </a:t>
            </a:r>
            <a:r>
              <a:rPr lang="es-ES" sz="2400" dirty="0">
                <a:ea typeface="+mn-lt"/>
                <a:cs typeface="+mn-lt"/>
              </a:rPr>
              <a:t>su lugar, el </a:t>
            </a:r>
            <a:r>
              <a:rPr lang="es-ES" sz="2400" err="1">
                <a:ea typeface="+mn-lt"/>
                <a:cs typeface="+mn-lt"/>
              </a:rPr>
              <a:t>Executor</a:t>
            </a:r>
            <a:r>
              <a:rPr lang="es-ES" sz="2400" dirty="0">
                <a:ea typeface="+mn-lt"/>
                <a:cs typeface="+mn-lt"/>
              </a:rPr>
              <a:t> maneja directamente los saltos durante su ciclo principal de ejecución. El comando </a:t>
            </a:r>
            <a:r>
              <a:rPr lang="es-ES" sz="2400" err="1">
                <a:ea typeface="+mn-lt"/>
                <a:cs typeface="+mn-lt"/>
              </a:rPr>
              <a:t>Goto</a:t>
            </a:r>
            <a:r>
              <a:rPr lang="es-ES" sz="2400" dirty="0">
                <a:ea typeface="+mn-lt"/>
                <a:cs typeface="+mn-lt"/>
              </a:rPr>
              <a:t> actúa como un objeto de datos que almacena: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   La etiqueta destino (</a:t>
            </a:r>
            <a:r>
              <a:rPr lang="es-ES" sz="2400" err="1">
                <a:ea typeface="+mn-lt"/>
                <a:cs typeface="+mn-lt"/>
              </a:rPr>
              <a:t>TargetLabel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   La condición de salto (</a:t>
            </a:r>
            <a:r>
              <a:rPr lang="es-ES" sz="2400" err="1">
                <a:ea typeface="+mn-lt"/>
                <a:cs typeface="+mn-lt"/>
              </a:rPr>
              <a:t>Condition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 (Gestionado por </a:t>
            </a:r>
            <a:r>
              <a:rPr lang="es-ES" sz="2400" err="1"/>
              <a:t>Executor</a:t>
            </a:r>
            <a:r>
              <a:rPr lang="es-ES" sz="2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Preprocesamiento: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  El </a:t>
            </a:r>
            <a:r>
              <a:rPr lang="es-ES" sz="2400" err="1"/>
              <a:t>Executor</a:t>
            </a:r>
            <a:r>
              <a:rPr lang="es-ES" sz="2400" dirty="0"/>
              <a:t> construye un mapa de etiquetas (</a:t>
            </a:r>
            <a:r>
              <a:rPr lang="es-ES" sz="2400" err="1"/>
              <a:t>Dictionary</a:t>
            </a:r>
            <a:r>
              <a:rPr lang="es-ES" sz="2400" dirty="0"/>
              <a:t>&lt;</a:t>
            </a:r>
            <a:r>
              <a:rPr lang="es-ES" sz="2400" err="1"/>
              <a:t>string</a:t>
            </a:r>
            <a:r>
              <a:rPr lang="es-ES" sz="2400" dirty="0"/>
              <a:t>, </a:t>
            </a:r>
            <a:r>
              <a:rPr lang="es-ES" sz="2400" err="1"/>
              <a:t>int</a:t>
            </a:r>
            <a:r>
              <a:rPr lang="es-ES" sz="2400" dirty="0"/>
              <a:t>&gt;) al inicio, asociando cada etiqueta (</a:t>
            </a:r>
            <a:r>
              <a:rPr lang="es-ES" sz="2400" err="1"/>
              <a:t>LabelCommand</a:t>
            </a:r>
            <a:r>
              <a:rPr lang="es-ES" sz="2400" dirty="0"/>
              <a:t>) con su posición en la lista de comandos.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C3FC31D7-94E8-ED0F-E4A4-57C59D2BD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2" r="3044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3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1BD5E-903C-639C-5E75-103293CD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636A090-DC0D-8A29-9527-F367FEF73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18225-FC7D-ED9A-C911-ABA930D7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7200" dirty="0" err="1"/>
              <a:t>BAck-ENd</a:t>
            </a:r>
            <a:r>
              <a:rPr lang="es-ES" sz="7200" dirty="0"/>
              <a:t> : </a:t>
            </a:r>
            <a:r>
              <a:rPr lang="es-ES" sz="7200" dirty="0" err="1"/>
              <a:t>EXEcutor</a:t>
            </a:r>
            <a:r>
              <a:rPr lang="es-ES" sz="7200" dirty="0"/>
              <a:t> : </a:t>
            </a:r>
            <a:r>
              <a:rPr lang="es-ES" sz="7200" dirty="0" err="1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BDAF266-5D3D-739D-8001-80958AADC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6DB30A-C82D-412F-30A7-1E091972D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GotoCommand</a:t>
            </a:r>
            <a:r>
              <a:rPr lang="es-ES" sz="2400" i="1" dirty="0"/>
              <a:t> (Salto Condicional) - Implementación Especial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dirty="0">
                <a:ea typeface="+mn-lt"/>
                <a:cs typeface="+mn-lt"/>
              </a:rPr>
              <a:t>Flujo de Ejecución (Gestionado por </a:t>
            </a:r>
            <a:r>
              <a:rPr lang="es-ES" sz="2400" err="1">
                <a:ea typeface="+mn-lt"/>
                <a:cs typeface="+mn-lt"/>
              </a:rPr>
              <a:t>Executor</a:t>
            </a:r>
            <a:r>
              <a:rPr lang="es-ES" sz="2400" dirty="0">
                <a:ea typeface="+mn-lt"/>
                <a:cs typeface="+mn-lt"/>
              </a:rPr>
              <a:t>)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Durante la ejecución: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  Cuando encuentra un </a:t>
            </a:r>
            <a:r>
              <a:rPr lang="es-ES" sz="2400" err="1"/>
              <a:t>GotoCommand</a:t>
            </a:r>
            <a:r>
              <a:rPr lang="es-ES" sz="2400" dirty="0"/>
              <a:t>:</a:t>
            </a:r>
            <a:br>
              <a:rPr lang="es-ES" sz="2400" dirty="0"/>
            </a:br>
            <a:r>
              <a:rPr lang="es-ES" sz="2400" dirty="0"/>
              <a:t>   a. Evalúa la condición (</a:t>
            </a:r>
            <a:r>
              <a:rPr lang="es-ES" sz="2400" err="1"/>
              <a:t>EvaluateCondition</a:t>
            </a:r>
            <a:r>
              <a:rPr lang="es-ES" sz="2400" dirty="0"/>
              <a:t>(</a:t>
            </a:r>
            <a:r>
              <a:rPr lang="es-ES" sz="2400" err="1"/>
              <a:t>expr</a:t>
            </a:r>
            <a:r>
              <a:rPr lang="es-ES" sz="2400" dirty="0"/>
              <a:t>)).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   b. Si es verdadera: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    Busca la etiqueta en el mapa. Si existe, ajusta el índice de ejecución (i = destino - 1). Si no existe, lanza </a:t>
            </a:r>
            <a:r>
              <a:rPr lang="es-ES" sz="2400" err="1"/>
              <a:t>LabelNotFoundError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   c. Si es falsa: Continúa con el siguiente comando.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8A82E20-F880-6AA6-843A-58B461B2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2" r="3044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73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78FAB0-763A-FED4-63E6-3DEDA4ED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0579" b="41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E791A4-F178-BDF5-D39F-0CA8FF7D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57F37-BC20-B2E3-6875-FC849FF7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200" i="1" err="1"/>
              <a:t>LabelCommand</a:t>
            </a:r>
            <a:r>
              <a:rPr lang="es-ES" sz="3200" i="1" dirty="0"/>
              <a:t> (Marcador de Etiqueta)</a:t>
            </a:r>
          </a:p>
          <a:p>
            <a:pPr marL="0" indent="0">
              <a:buNone/>
            </a:pPr>
            <a:r>
              <a:rPr lang="es-ES" sz="3200" dirty="0"/>
              <a:t> </a:t>
            </a:r>
            <a:r>
              <a:rPr lang="es-ES" sz="3200" u="sng" dirty="0"/>
              <a:t>Propósito exclusivo:</a:t>
            </a:r>
            <a:br>
              <a:rPr lang="es-ES" sz="3200" dirty="0"/>
            </a:br>
            <a:r>
              <a:rPr lang="es-ES" sz="3200" dirty="0"/>
              <a:t> Actúan como puntos de referencia para los comandos </a:t>
            </a:r>
            <a:r>
              <a:rPr lang="es-ES" sz="3200" dirty="0" err="1"/>
              <a:t>Goto</a:t>
            </a:r>
            <a:r>
              <a:rPr lang="es-ES" sz="3200" dirty="0"/>
              <a:t>, sin realizar ninguna acción por sí mismos. Son "señales" en el código que el </a:t>
            </a:r>
            <a:r>
              <a:rPr lang="es-ES" sz="3200" dirty="0" err="1"/>
              <a:t>Executor</a:t>
            </a:r>
            <a:r>
              <a:rPr lang="es-ES" sz="3200" dirty="0"/>
              <a:t> utiliza para redirigir el flujo de ejecución.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5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A5424-7A2C-3575-1AF3-6A0B2EA0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4F9C50-CA8C-AC69-B1E5-852F99A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32" b="1409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132175-541C-0530-8B55-19784912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9FA3F-DA08-3635-774B-0DE97122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6000" dirty="0"/>
              <a:t>La interfaz está dividida en 2 partes: la parte izquierda y la parte derecha, los cuales se separan de esta forma para mantener una referencia más intuitiva de cómo usar todo el programa.</a:t>
            </a:r>
          </a:p>
        </p:txBody>
      </p:sp>
    </p:spTree>
    <p:extLst>
      <p:ext uri="{BB962C8B-B14F-4D97-AF65-F5344CB8AC3E}">
        <p14:creationId xmlns:p14="http://schemas.microsoft.com/office/powerpoint/2010/main" val="266657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B8E1B-84B2-2B09-04CA-71634694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C78A55-5400-BCF8-84F3-011621D0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51C3058-5C1E-F610-8C20-95063CF2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1" r="-3" b="-3"/>
          <a:stretch>
            <a:fillRect/>
          </a:stretch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6BEB56-CD3E-3EDC-5471-B8220E43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i="1" dirty="0" err="1"/>
              <a:t>SizeCommand</a:t>
            </a:r>
            <a:r>
              <a:rPr lang="es-ES" i="1" dirty="0"/>
              <a:t> (Ajuste de Tamaño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  Verifica que el comando reciba exactamente 1 argumento (el tamaño del pincel). Si el número de argumentos es incorrecto, lanza </a:t>
            </a:r>
            <a:r>
              <a:rPr lang="es-ES" err="1"/>
              <a:t>InvalidArgumentError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Evaluación del Argumento: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  Usa </a:t>
            </a:r>
            <a:r>
              <a:rPr lang="es-ES" err="1"/>
              <a:t>executor.EvaluateExpression</a:t>
            </a:r>
            <a:r>
              <a:rPr lang="es-ES" dirty="0"/>
              <a:t>() para calcular el valor del argumento. Convierte el resultado a un número entero (</a:t>
            </a:r>
            <a:r>
              <a:rPr lang="es-ES" err="1"/>
              <a:t>size</a:t>
            </a:r>
            <a:r>
              <a:rPr lang="es-ES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891422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96398-DF73-8C4C-0757-EA91701E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1F464AC-6C06-AEA5-74C3-2003199FD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BAAF3-20BC-A6C5-8B5F-1A872E55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34144E-336A-258B-3E11-7AAD789F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033B044-5985-B4C5-DA7C-290C1839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1" r="-3" b="-3"/>
          <a:stretch>
            <a:fillRect/>
          </a:stretch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E00C2-A284-086A-74BB-90EAAC8A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ES" i="1" err="1"/>
              <a:t>SizeCommand</a:t>
            </a:r>
            <a:r>
              <a:rPr lang="es-ES" i="1" dirty="0"/>
              <a:t> (Ajuste de Tamaño del Pincel)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Ajuste del Tamaño: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  Llama a </a:t>
            </a:r>
            <a:r>
              <a:rPr lang="es-ES" err="1"/>
              <a:t>executor.SetBrushSize</a:t>
            </a:r>
            <a:r>
              <a:rPr lang="es-ES" dirty="0"/>
              <a:t>(</a:t>
            </a:r>
            <a:r>
              <a:rPr lang="es-ES" err="1"/>
              <a:t>size</a:t>
            </a:r>
            <a:r>
              <a:rPr lang="es-ES" dirty="0"/>
              <a:t>) para actualizar la propiedad </a:t>
            </a:r>
            <a:r>
              <a:rPr lang="es-ES" err="1"/>
              <a:t>BrushSize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Regla especial:</a:t>
            </a:r>
            <a:r>
              <a:rPr lang="es-ES" dirty="0"/>
              <a:t> Si el tamaño es par, se ajusta automáticamente al número impar inmediatamente inferior (</a:t>
            </a:r>
            <a:r>
              <a:rPr lang="es-ES" err="1"/>
              <a:t>ej</a:t>
            </a:r>
            <a:r>
              <a:rPr lang="es-ES" dirty="0"/>
              <a:t>: 4 → 3).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  Si el tamaño es negativo o cero → Lanza </a:t>
            </a:r>
            <a:r>
              <a:rPr lang="es-ES" err="1"/>
              <a:t>InvalidArgumentError</a:t>
            </a:r>
            <a:r>
              <a:rPr lang="es-E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34373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2EBA-E25D-8275-182E-C8460A56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8068B4-3DE0-B78F-F373-E1CFD3E1E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F7373-46A5-FDDB-2C6D-158E6ECA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/>
              <a:t>BAck-ENd : EXEcutor : Command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7770052B-A052-B726-2910-99B4035D2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AA346F-0EE2-F926-0C21-6CA09DE4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2400" i="1" err="1"/>
              <a:t>SpawnCommand</a:t>
            </a:r>
            <a:r>
              <a:rPr lang="es-ES" sz="2400" i="1" dirty="0"/>
              <a:t> (Posicionamiento Inicial de Wall-E)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Validación de Argumentos: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  Verifica que el comando reciba exactamente 2 argumentos (coordenadas x e y). Si el número de argumentos es incorrecto, lanza </a:t>
            </a:r>
            <a:r>
              <a:rPr lang="es-ES" sz="2400" err="1"/>
              <a:t>InvalidArgumentError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Evaluación de Coordenadas: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  Usa </a:t>
            </a:r>
            <a:r>
              <a:rPr lang="es-ES" sz="2400" err="1"/>
              <a:t>executor.EvaluateExpression</a:t>
            </a:r>
            <a:r>
              <a:rPr lang="es-ES" sz="2400" dirty="0"/>
              <a:t>() para calcular los valores de x e y. Convierte los resultados a enteros.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700" dirty="0"/>
            </a:br>
            <a:endParaRPr lang="en-US" sz="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F5C14C-A267-F9C8-DF5D-68BAE5EA6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F5C14C-A267-F9C8-DF5D-68BAE5EA6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AD45237C-A249-D976-D46C-93212BAB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83" y="640080"/>
            <a:ext cx="490849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5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554D3-DB68-C563-921F-02920E1A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C122B6-276D-7844-B8E2-3BF0614F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E85FA-C6D3-39F4-5702-DB0C9915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/>
              <a:t>BAck-ENd : EXEcutor : Command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EF1268E-D77B-6F95-248A-0BEA7E57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BD08A-495D-495C-D15E-BD3C2758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93296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2000" i="1" err="1"/>
              <a:t>SpawnCommand</a:t>
            </a:r>
            <a:r>
              <a:rPr lang="es-ES" sz="2000" i="1" dirty="0"/>
              <a:t> (Posicionamiento Inicial de Wall-E)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Validación de Límites: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  Comprueba que las coordenadas estén dentro del </a:t>
            </a:r>
            <a:r>
              <a:rPr lang="es-ES" sz="2000" err="1"/>
              <a:t>canvas</a:t>
            </a:r>
            <a:r>
              <a:rPr lang="es-ES" sz="20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   x debe estar en [0, </a:t>
            </a:r>
            <a:r>
              <a:rPr lang="es-ES" sz="2000" err="1"/>
              <a:t>Canvas.Width</a:t>
            </a:r>
            <a:r>
              <a:rPr lang="es-ES" sz="2000" dirty="0"/>
              <a:t> - 1].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   y debe estar en [0, </a:t>
            </a:r>
            <a:r>
              <a:rPr lang="es-ES" sz="2000" err="1"/>
              <a:t>Canvas.Height</a:t>
            </a:r>
            <a:r>
              <a:rPr lang="es-ES" sz="2000" dirty="0"/>
              <a:t> - 1].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   Si no, lanza </a:t>
            </a:r>
            <a:r>
              <a:rPr lang="es-ES" sz="2000" err="1"/>
              <a:t>CanvasOutOfBoundsError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Posicionamiento: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err="1"/>
              <a:t>executor.Canvas.SetCursorPosition</a:t>
            </a:r>
            <a:r>
              <a:rPr lang="es-ES" sz="2000" dirty="0"/>
              <a:t>(x, y) para actualizar la posición de Wall-E.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700" dirty="0"/>
            </a:br>
            <a:endParaRPr lang="en-US" sz="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F0B507-E499-3922-99EB-DB1FF5F00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F0B507-E499-3922-99EB-DB1FF5F00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5FEE11E-D2AB-0B7F-2970-3C224E2C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83" y="640080"/>
            <a:ext cx="490849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7E7BC-8DA6-382E-3C41-7B562C2D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3A76F-6582-930F-8FC4-E04C9F93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490" b="2465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A9DE97-1A95-9D9E-F654-DF33E025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9DA96-BBC0-15A9-A1AA-9D143E44C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78411" cy="44149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i="1" err="1"/>
              <a:t>AssignmentCommand</a:t>
            </a:r>
            <a:r>
              <a:rPr lang="es-ES" i="1" dirty="0"/>
              <a:t> (Asignación de Variables)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Implícita: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  La estructura se valida durante el </a:t>
            </a:r>
            <a:r>
              <a:rPr lang="es-ES" err="1"/>
              <a:t>parsing</a:t>
            </a:r>
            <a:r>
              <a:rPr lang="es-ES" dirty="0"/>
              <a:t> (el </a:t>
            </a:r>
            <a:r>
              <a:rPr lang="es-ES" err="1"/>
              <a:t>parser</a:t>
            </a:r>
            <a:r>
              <a:rPr lang="es-ES" dirty="0"/>
              <a:t> garantiza que tenga formato nombre ← expresión).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Evaluación de la Expresión: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  Usa </a:t>
            </a:r>
            <a:r>
              <a:rPr lang="es-ES" err="1"/>
              <a:t>executor.EvaluateExpression</a:t>
            </a:r>
            <a:r>
              <a:rPr lang="es-ES" dirty="0"/>
              <a:t>() para calcular el valor de la expresión derecha.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Soporta: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  Operaciones aritméticas (n ← 5 + 3),, llamadas a funciones (x ← </a:t>
            </a:r>
            <a:r>
              <a:rPr lang="es-ES" err="1"/>
              <a:t>GetActualX</a:t>
            </a:r>
            <a:r>
              <a:rPr lang="es-ES" dirty="0"/>
              <a:t>()), variables existentes (y ← x * 2)</a:t>
            </a:r>
            <a:endParaRPr lang="es-ES" sz="3200"/>
          </a:p>
          <a:p>
            <a:pPr marL="0" indent="0">
              <a:lnSpc>
                <a:spcPct val="100000"/>
              </a:lnSpc>
              <a:buNone/>
            </a:pPr>
            <a:br>
              <a:rPr lang="en-US" sz="900" dirty="0"/>
            </a:br>
            <a:endParaRPr lang="en-US" sz="900"/>
          </a:p>
          <a:p>
            <a:pPr marL="0" indent="0">
              <a:lnSpc>
                <a:spcPct val="100000"/>
              </a:lnSpc>
              <a:buNone/>
            </a:pPr>
            <a:endParaRPr lang="es-ES" sz="900"/>
          </a:p>
          <a:p>
            <a:pPr>
              <a:lnSpc>
                <a:spcPct val="100000"/>
              </a:lnSpc>
            </a:pPr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243856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24461-6580-E595-6793-A44FFCA6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D61100A5-2C4E-3B23-6556-12ECD1B9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148" b="3660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F80498-C494-4FF4-673F-2166D999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</a:t>
            </a:r>
            <a:r>
              <a:rPr lang="es-ES" sz="7200" dirty="0"/>
              <a:t> : </a:t>
            </a:r>
            <a:r>
              <a:rPr lang="es-ES" sz="7200"/>
              <a:t>Executor</a:t>
            </a:r>
            <a:r>
              <a:rPr lang="es-ES" sz="7200" dirty="0"/>
              <a:t> : </a:t>
            </a:r>
            <a:r>
              <a:rPr lang="es-ES" sz="7200"/>
              <a:t>Command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179FE-7752-A3BC-140C-9B7211CB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792690" cy="45128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i="1" err="1">
                <a:latin typeface="The Hand Bold"/>
                <a:cs typeface="Arial"/>
              </a:rPr>
              <a:t>AssignmentCommand</a:t>
            </a:r>
            <a:r>
              <a:rPr lang="es-ES" i="1" dirty="0">
                <a:latin typeface="The Hand Bold"/>
                <a:cs typeface="Arial"/>
              </a:rPr>
              <a:t> (Asignación de Variables)</a:t>
            </a:r>
            <a:endParaRPr lang="es-ES" i="1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latin typeface="The Hand Bold"/>
                <a:cs typeface="Arial"/>
              </a:rPr>
              <a:t> </a:t>
            </a:r>
            <a:r>
              <a:rPr lang="es-ES" dirty="0">
                <a:latin typeface="The Hand Bold"/>
                <a:cs typeface="Arial"/>
              </a:rPr>
              <a:t>Flujo de Ejecución</a:t>
            </a:r>
            <a:endParaRPr lang="es-ES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</a:t>
            </a:r>
            <a:r>
              <a:rPr lang="es-ES" u="sng" dirty="0">
                <a:latin typeface="The Hand Bold"/>
                <a:cs typeface="Arial"/>
              </a:rPr>
              <a:t>Almacenamiento:</a:t>
            </a:r>
            <a:endParaRPr lang="es-ES" u="sng"/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  Guarda el resultado en el diccionario variables del </a:t>
            </a:r>
            <a:r>
              <a:rPr lang="es-ES" err="1">
                <a:latin typeface="The Hand Bold"/>
                <a:cs typeface="Arial"/>
              </a:rPr>
              <a:t>Executor</a:t>
            </a:r>
            <a:r>
              <a:rPr lang="es-ES" dirty="0">
                <a:latin typeface="The Hand Bold"/>
                <a:cs typeface="Arial"/>
              </a:rPr>
              <a:t> usando:</a:t>
            </a:r>
            <a:endParaRPr lang="es-ES">
              <a:latin typeface="The Hand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   </a:t>
            </a:r>
            <a:r>
              <a:rPr lang="es-ES" err="1">
                <a:latin typeface="The Hand Bold"/>
                <a:cs typeface="Arial"/>
              </a:rPr>
              <a:t>executor.AssignVariable</a:t>
            </a:r>
            <a:r>
              <a:rPr lang="es-ES" dirty="0">
                <a:latin typeface="The Hand Bold"/>
                <a:cs typeface="Arial"/>
              </a:rPr>
              <a:t>(</a:t>
            </a:r>
            <a:r>
              <a:rPr lang="es-ES" err="1">
                <a:latin typeface="The Hand Bold"/>
                <a:cs typeface="Arial"/>
              </a:rPr>
              <a:t>VariableName</a:t>
            </a:r>
            <a:r>
              <a:rPr lang="es-ES" dirty="0">
                <a:latin typeface="The Hand Bold"/>
                <a:cs typeface="Arial"/>
              </a:rPr>
              <a:t>, valor);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</a:t>
            </a:r>
            <a:r>
              <a:rPr lang="es-ES" u="sng" dirty="0">
                <a:latin typeface="The Hand Bold"/>
                <a:cs typeface="Arial"/>
              </a:rPr>
              <a:t>Manejo de Errores: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>
                <a:latin typeface="The Hand Bold"/>
                <a:cs typeface="Arial"/>
              </a:rPr>
              <a:t>  Si la expresión es inválida, propaga el error de </a:t>
            </a:r>
            <a:r>
              <a:rPr lang="es-ES" err="1">
                <a:latin typeface="The Hand Bold"/>
                <a:cs typeface="Arial"/>
              </a:rPr>
              <a:t>EvaluateExpression</a:t>
            </a:r>
            <a:r>
              <a:rPr lang="es-ES" dirty="0">
                <a:latin typeface="The Hand Bold"/>
                <a:cs typeface="Arial"/>
              </a:rPr>
              <a:t>. No tiene errores específicos (el </a:t>
            </a:r>
            <a:r>
              <a:rPr lang="es-ES" err="1">
                <a:latin typeface="The Hand Bold"/>
                <a:cs typeface="Arial"/>
              </a:rPr>
              <a:t>parser</a:t>
            </a:r>
            <a:r>
              <a:rPr lang="es-ES" dirty="0">
                <a:latin typeface="The Hand Bold"/>
                <a:cs typeface="Arial"/>
              </a:rPr>
              <a:t> previene asignaciones mal formadas).</a:t>
            </a:r>
            <a:endParaRPr lang="es-ES"/>
          </a:p>
          <a:p>
            <a:pPr marL="0" indent="0">
              <a:lnSpc>
                <a:spcPct val="100000"/>
              </a:lnSpc>
              <a:buNone/>
            </a:pPr>
            <a:br>
              <a:rPr lang="en-US" sz="1500" dirty="0"/>
            </a:b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s-ES" sz="1500"/>
          </a:p>
          <a:p>
            <a:pPr>
              <a:lnSpc>
                <a:spcPct val="100000"/>
              </a:lnSpc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35900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B2284-934B-2FE7-B44A-29C04AB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biombo, plato, vista&#10;&#10;El contenido generado por IA puede ser incorrecto.">
            <a:extLst>
              <a:ext uri="{FF2B5EF4-FFF2-40B4-BE49-F238E27FC236}">
                <a16:creationId xmlns:a16="http://schemas.microsoft.com/office/drawing/2014/main" id="{7DFF4BFE-8C7C-860B-938E-46DBF4E9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892" b="201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4520F5-F276-BDF1-9812-AA0D2683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1F638-C4DA-6EC5-396D-B3C1EEDB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200" dirty="0"/>
              <a:t>En la clase </a:t>
            </a:r>
            <a:r>
              <a:rPr lang="es-ES" sz="3200" dirty="0" err="1"/>
              <a:t>PixelCanvas</a:t>
            </a:r>
            <a:r>
              <a:rPr lang="es-ES" sz="3200" dirty="0"/>
              <a:t> es la parte del código que declara lo visual, en esta se encuentran funciones que son usadas por el </a:t>
            </a:r>
            <a:r>
              <a:rPr lang="es-ES" sz="3200" dirty="0" err="1"/>
              <a:t>Excutor</a:t>
            </a:r>
            <a:r>
              <a:rPr lang="es-ES" sz="3200" dirty="0"/>
              <a:t> para conectar el código con lo visual y a continuación explicaremos las fundamentales: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/>
              <a:t>GetCursorX</a:t>
            </a:r>
            <a:r>
              <a:rPr lang="es-ES" sz="3200" dirty="0"/>
              <a:t>(): Devuelve la posición X del cursor.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>
                <a:ea typeface="+mn-lt"/>
                <a:cs typeface="+mn-lt"/>
              </a:rPr>
              <a:t>GetCursorY</a:t>
            </a:r>
            <a:r>
              <a:rPr lang="es-ES" sz="3200" dirty="0">
                <a:ea typeface="+mn-lt"/>
                <a:cs typeface="+mn-lt"/>
              </a:rPr>
              <a:t>(): Devuelve la posición Y del cursor.</a:t>
            </a:r>
            <a:endParaRPr lang="es-ES" sz="3200" dirty="0"/>
          </a:p>
          <a:p>
            <a:pPr>
              <a:buFont typeface="Calibri" panose="020B0604020202020204" pitchFamily="34" charset="0"/>
              <a:buChar char="-"/>
            </a:pPr>
            <a:r>
              <a:rPr lang="es-ES" sz="3200" dirty="0"/>
              <a:t> </a:t>
            </a:r>
            <a:r>
              <a:rPr lang="es-ES" sz="3200" err="1"/>
              <a:t>GetPixelColor</a:t>
            </a:r>
            <a:r>
              <a:rPr lang="es-ES" sz="3200" dirty="0"/>
              <a:t>(): Devuelve el color del píxel en la posición indicada.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ES" sz="3200" err="1"/>
              <a:t>public</a:t>
            </a:r>
            <a:r>
              <a:rPr lang="es-ES" sz="3200" dirty="0"/>
              <a:t> </a:t>
            </a:r>
            <a:r>
              <a:rPr lang="es-ES" sz="3200" err="1"/>
              <a:t>int</a:t>
            </a:r>
            <a:r>
              <a:rPr lang="es-ES" sz="3200" dirty="0"/>
              <a:t> </a:t>
            </a:r>
            <a:r>
              <a:rPr lang="es-ES" sz="3200" err="1"/>
              <a:t>Cols</a:t>
            </a:r>
            <a:r>
              <a:rPr lang="es-ES" sz="3200" dirty="0"/>
              <a:t>/</a:t>
            </a:r>
            <a:r>
              <a:rPr lang="es-ES" sz="3200" err="1"/>
              <a:t>Rows</a:t>
            </a:r>
            <a:r>
              <a:rPr lang="es-ES" sz="3200" dirty="0"/>
              <a:t>: Devuelve el número de columnas/filas del  </a:t>
            </a:r>
            <a:r>
              <a:rPr lang="es-ES" sz="3200" err="1"/>
              <a:t>canvas</a:t>
            </a:r>
            <a:r>
              <a:rPr lang="es-ES" sz="3200" dirty="0"/>
              <a:t>.</a:t>
            </a:r>
          </a:p>
          <a:p>
            <a:pPr>
              <a:buFont typeface="Calibri" panose="020B0604020202020204" pitchFamily="34" charset="0"/>
              <a:buChar char="-"/>
            </a:pPr>
            <a:endParaRPr lang="es-ES" sz="3200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endParaRPr lang="es-ES" dirty="0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059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77DE1-A771-1774-5234-DD08459E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cerca, edificio, reloj&#10;&#10;El contenido generado por IA puede ser incorrecto.">
            <a:extLst>
              <a:ext uri="{FF2B5EF4-FFF2-40B4-BE49-F238E27FC236}">
                <a16:creationId xmlns:a16="http://schemas.microsoft.com/office/drawing/2014/main" id="{F06AA301-E6BB-2CF4-D363-7C54D1F0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858" b="2608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5030F8-65BE-26F2-4736-F17E3BDC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2753A-E9C7-EC47-FEEE-12ABF287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193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i="1"/>
              <a:t>Métodos</a:t>
            </a:r>
            <a:r>
              <a:rPr lang="es-ES" sz="2400" i="1" dirty="0"/>
              <a:t> de  Pintar:</a:t>
            </a:r>
            <a:endParaRPr lang="es-ES" sz="24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err="1"/>
              <a:t>DrawLine</a:t>
            </a:r>
            <a:r>
              <a:rPr lang="es-ES" sz="2400" dirty="0"/>
              <a:t>(): </a:t>
            </a:r>
            <a:endParaRPr lang="es-ES" sz="24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 Flujo de Ejecución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</a:t>
            </a:r>
            <a:r>
              <a:rPr lang="es-ES" sz="2400" u="sng" dirty="0">
                <a:ea typeface="+mn-lt"/>
                <a:cs typeface="+mn-lt"/>
              </a:rPr>
              <a:t>Inicialización de Coordenadas: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  Obtiene las coordenadas actuales del cursor (_</a:t>
            </a:r>
            <a:r>
              <a:rPr lang="es-ES" sz="2400" err="1">
                <a:ea typeface="+mn-lt"/>
                <a:cs typeface="+mn-lt"/>
              </a:rPr>
              <a:t>cursorPosition.X</a:t>
            </a:r>
            <a:r>
              <a:rPr lang="es-ES" sz="2400" dirty="0">
                <a:ea typeface="+mn-lt"/>
                <a:cs typeface="+mn-lt"/>
              </a:rPr>
              <a:t> e _</a:t>
            </a:r>
            <a:r>
              <a:rPr lang="es-ES" sz="2400" err="1">
                <a:ea typeface="+mn-lt"/>
                <a:cs typeface="+mn-lt"/>
              </a:rPr>
              <a:t>cursorPosition.Y</a:t>
            </a:r>
            <a:r>
              <a:rPr lang="es-ES" sz="2400" dirty="0">
                <a:ea typeface="+mn-lt"/>
                <a:cs typeface="+mn-lt"/>
              </a:rPr>
              <a:t>) como punto de partida.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</a:t>
            </a:r>
            <a:r>
              <a:rPr lang="es-ES" sz="2400" u="sng" dirty="0">
                <a:ea typeface="+mn-lt"/>
                <a:cs typeface="+mn-lt"/>
              </a:rPr>
              <a:t>Bucle de Dibujo (Pixel por Pixel):</a:t>
            </a:r>
            <a:endParaRPr lang="es-ES" sz="2400" u="sng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>
                <a:ea typeface="+mn-lt"/>
                <a:cs typeface="+mn-lt"/>
              </a:rPr>
              <a:t>  Itera desde 0 hasta </a:t>
            </a:r>
            <a:r>
              <a:rPr lang="es-ES" sz="2400" err="1">
                <a:ea typeface="+mn-lt"/>
                <a:cs typeface="+mn-lt"/>
              </a:rPr>
              <a:t>distance</a:t>
            </a:r>
            <a:r>
              <a:rPr lang="es-ES" sz="2400" dirty="0">
                <a:ea typeface="+mn-lt"/>
                <a:cs typeface="+mn-lt"/>
              </a:rPr>
              <a:t> - 1:</a:t>
            </a:r>
            <a:br>
              <a:rPr lang="es-ES" sz="2400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   a. Dibuja el píxel actual: Llama a </a:t>
            </a:r>
            <a:r>
              <a:rPr lang="es-ES" sz="2400" err="1">
                <a:ea typeface="+mn-lt"/>
                <a:cs typeface="+mn-lt"/>
              </a:rPr>
              <a:t>DrawPoint</a:t>
            </a:r>
            <a:r>
              <a:rPr lang="es-ES" sz="2400" dirty="0">
                <a:ea typeface="+mn-lt"/>
                <a:cs typeface="+mn-lt"/>
              </a:rPr>
              <a:t> en las coordenadas (x, y) con el color y </a:t>
            </a:r>
            <a:r>
              <a:rPr lang="es-ES" sz="2400" err="1">
                <a:ea typeface="+mn-lt"/>
                <a:cs typeface="+mn-lt"/>
              </a:rPr>
              <a:t>size</a:t>
            </a:r>
            <a:r>
              <a:rPr lang="es-ES" sz="2400" dirty="0">
                <a:ea typeface="+mn-lt"/>
                <a:cs typeface="+mn-lt"/>
              </a:rPr>
              <a:t> especificados. El grosor (</a:t>
            </a:r>
            <a:r>
              <a:rPr lang="es-ES" sz="2400" err="1">
                <a:ea typeface="+mn-lt"/>
                <a:cs typeface="+mn-lt"/>
              </a:rPr>
              <a:t>size</a:t>
            </a:r>
            <a:r>
              <a:rPr lang="es-ES" sz="2400" dirty="0">
                <a:ea typeface="+mn-lt"/>
                <a:cs typeface="+mn-lt"/>
              </a:rPr>
              <a:t>) determina si se dibuja un solo píxel o un área cuadrada centrada en (x, y).</a:t>
            </a:r>
            <a:br>
              <a:rPr lang="es-ES" sz="2400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   b. Actualiza la posición: Aumenta x e y según la dirección (</a:t>
            </a:r>
            <a:r>
              <a:rPr lang="es-ES" sz="2400" err="1">
                <a:ea typeface="+mn-lt"/>
                <a:cs typeface="+mn-lt"/>
              </a:rPr>
              <a:t>dx</a:t>
            </a:r>
            <a:r>
              <a:rPr lang="es-ES" sz="2400" dirty="0">
                <a:ea typeface="+mn-lt"/>
                <a:cs typeface="+mn-lt"/>
              </a:rPr>
              <a:t> y </a:t>
            </a:r>
            <a:r>
              <a:rPr lang="es-ES" sz="2400" err="1">
                <a:ea typeface="+mn-lt"/>
                <a:cs typeface="+mn-lt"/>
              </a:rPr>
              <a:t>dy</a:t>
            </a:r>
            <a:r>
              <a:rPr lang="es-ES" sz="2400" dirty="0">
                <a:ea typeface="+mn-lt"/>
                <a:cs typeface="+mn-lt"/>
              </a:rPr>
              <a:t>).</a:t>
            </a: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130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3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762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70424-D1D6-F015-89CB-AC118F92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1BFDC18A-60D0-E18E-FB3B-16EB8275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161" b="1858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00A04-30E9-E508-E556-CA98BB16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EEE7D3-BE26-A193-C9D9-2C9615A8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i="1"/>
              <a:t>Métodos</a:t>
            </a:r>
            <a:r>
              <a:rPr lang="es-ES" i="1" dirty="0"/>
              <a:t> de  Pintar:</a:t>
            </a:r>
            <a:endParaRPr lang="es-ES" dirty="0"/>
          </a:p>
          <a:p>
            <a:pPr>
              <a:buFont typeface="Calibri" panose="020B0604020202020204" pitchFamily="34" charset="0"/>
              <a:buChar char="-"/>
            </a:pPr>
            <a:r>
              <a:rPr lang="es-ES" dirty="0" err="1"/>
              <a:t>DrawLine</a:t>
            </a:r>
            <a:r>
              <a:rPr lang="es-ES" dirty="0"/>
              <a:t>(): </a:t>
            </a:r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 Flujo de Ejecución</a:t>
            </a:r>
            <a:endParaRPr lang="es-ES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</a:t>
            </a:r>
            <a:r>
              <a:rPr lang="es-ES" u="sng" dirty="0">
                <a:ea typeface="+mn-lt"/>
                <a:cs typeface="+mn-lt"/>
              </a:rPr>
              <a:t>Actualización del Cursor:</a:t>
            </a:r>
            <a:endParaRPr lang="es-ES" u="sng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  Al finalizar el bucle, guarda la última posición calculada (x, y) como nueva posición del cursor (_</a:t>
            </a:r>
            <a:r>
              <a:rPr lang="es-ES" dirty="0" err="1">
                <a:ea typeface="+mn-lt"/>
                <a:cs typeface="+mn-lt"/>
              </a:rPr>
              <a:t>cursorPosition</a:t>
            </a:r>
            <a:r>
              <a:rPr lang="es-ES" dirty="0">
                <a:ea typeface="+mn-lt"/>
                <a:cs typeface="+mn-lt"/>
              </a:rPr>
              <a:t>).</a:t>
            </a:r>
            <a:endParaRPr lang="es-ES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</a:t>
            </a:r>
            <a:r>
              <a:rPr lang="es-ES" u="sng" dirty="0">
                <a:ea typeface="+mn-lt"/>
                <a:cs typeface="+mn-lt"/>
              </a:rPr>
              <a:t>Refresco de Pantalla:</a:t>
            </a:r>
            <a:endParaRPr lang="es-ES" u="sng" dirty="0"/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  Llama a </a:t>
            </a:r>
            <a:r>
              <a:rPr lang="es-ES" dirty="0" err="1">
                <a:ea typeface="+mn-lt"/>
                <a:cs typeface="+mn-lt"/>
              </a:rPr>
              <a:t>Invalidate</a:t>
            </a:r>
            <a:r>
              <a:rPr lang="es-ES" dirty="0">
                <a:ea typeface="+mn-lt"/>
                <a:cs typeface="+mn-lt"/>
              </a:rPr>
              <a:t>() para redibujar el </a:t>
            </a:r>
            <a:r>
              <a:rPr lang="es-ES" dirty="0" err="1">
                <a:ea typeface="+mn-lt"/>
                <a:cs typeface="+mn-lt"/>
              </a:rPr>
              <a:t>canvas</a:t>
            </a:r>
            <a:r>
              <a:rPr lang="es-ES" dirty="0">
                <a:ea typeface="+mn-lt"/>
                <a:cs typeface="+mn-lt"/>
              </a:rPr>
              <a:t> y mostrar los cambios visuales.</a:t>
            </a:r>
            <a:endParaRPr lang="es-ES" dirty="0"/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89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DA369-722D-E99E-DD9F-A1BFAF52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419AC5-DA76-9B30-5610-AD4317D97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589" r="2" b="2262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9DD533-C8BB-6AB6-866B-563E4094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4E1EE9-67D7-46FF-35A5-2CCFB841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>
                <a:ea typeface="+mn-lt"/>
                <a:cs typeface="+mn-lt"/>
              </a:rPr>
              <a:t>Métodos</a:t>
            </a:r>
            <a:r>
              <a:rPr lang="es-ES" i="1" dirty="0">
                <a:ea typeface="+mn-lt"/>
                <a:cs typeface="+mn-lt"/>
              </a:rPr>
              <a:t> de Pintar:</a:t>
            </a:r>
            <a:endParaRPr lang="es-ES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err="1"/>
              <a:t>DrawCircle</a:t>
            </a:r>
            <a:r>
              <a:rPr lang="es-ES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Cálculo del Centro del Círculo: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  Calcula las coordenadas del centro sumando los desplazamientos </a:t>
            </a:r>
            <a:r>
              <a:rPr lang="es-ES" err="1"/>
              <a:t>dirX</a:t>
            </a:r>
            <a:r>
              <a:rPr lang="es-ES" dirty="0"/>
              <a:t> y </a:t>
            </a:r>
            <a:r>
              <a:rPr lang="es-ES" err="1"/>
              <a:t>dirY</a:t>
            </a:r>
            <a:r>
              <a:rPr lang="es-ES" dirty="0"/>
              <a:t> a la posición actual del cursor (_</a:t>
            </a:r>
            <a:r>
              <a:rPr lang="es-ES" err="1"/>
              <a:t>cursorPosition</a:t>
            </a:r>
            <a:r>
              <a:rPr lang="es-ES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Reposicionamiento del Cursor: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  Mueve el cursor al centro del círculo usando </a:t>
            </a:r>
            <a:r>
              <a:rPr lang="es-ES" err="1"/>
              <a:t>SetCursorPosition</a:t>
            </a:r>
            <a:r>
              <a:rPr lang="es-ES" dirty="0"/>
              <a:t>. Nota: Esto es inusual, ya que normalmente los comandos de dibujo no mueven el cursor</a:t>
            </a:r>
            <a:r>
              <a:rPr lang="es-E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100" dirty="0"/>
            </a:br>
            <a:endParaRPr lang="en-US" sz="110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100"/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53287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D4312A-72C7-3A78-DAB9-D7B49A1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" y="0"/>
            <a:ext cx="12184793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6DCA41-A3DE-D07B-8336-1BFDFFC1519B}"/>
              </a:ext>
            </a:extLst>
          </p:cNvPr>
          <p:cNvSpPr txBox="1"/>
          <p:nvPr/>
        </p:nvSpPr>
        <p:spPr>
          <a:xfrm>
            <a:off x="1580745" y="2456234"/>
            <a:ext cx="33155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>
                <a:solidFill>
                  <a:schemeClr val="accent2">
                    <a:lumMod val="40000"/>
                    <a:lumOff val="60000"/>
                  </a:schemeClr>
                </a:solidFill>
              </a:rPr>
              <a:t>Izquierda</a:t>
            </a:r>
            <a:endParaRPr lang="es-E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AA69A3D-ED6F-8C33-C7C9-2DE4E60648B2}"/>
                  </a:ext>
                </a:extLst>
              </p14:cNvPr>
              <p14:cNvContentPartPr/>
              <p14:nvPr/>
            </p14:nvContentPartPr>
            <p14:xfrm>
              <a:off x="6709006" y="-186447"/>
              <a:ext cx="8106" cy="7197836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AA69A3D-ED6F-8C33-C7C9-2DE4E6064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3706" y="-204446"/>
                <a:ext cx="810600" cy="723347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7445B8-D5C8-8617-60A2-2252F700A920}"/>
              </a:ext>
            </a:extLst>
          </p:cNvPr>
          <p:cNvSpPr txBox="1"/>
          <p:nvPr/>
        </p:nvSpPr>
        <p:spPr>
          <a:xfrm>
            <a:off x="7895454" y="2645599"/>
            <a:ext cx="3372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>
                <a:solidFill>
                  <a:schemeClr val="accent1">
                    <a:lumMod val="60000"/>
                    <a:lumOff val="40000"/>
                  </a:schemeClr>
                </a:solidFill>
              </a:rPr>
              <a:t>Derecha</a:t>
            </a:r>
            <a:endParaRPr lang="es-E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D351A-350C-2C4B-1016-077D6B7E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interior, con baldosas, dona, azulejo&#10;&#10;El contenido generado por IA puede ser incorrecto.">
            <a:extLst>
              <a:ext uri="{FF2B5EF4-FFF2-40B4-BE49-F238E27FC236}">
                <a16:creationId xmlns:a16="http://schemas.microsoft.com/office/drawing/2014/main" id="{91C0713A-77CF-5490-28CB-38E56ADAA6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274" r="1" b="2116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5D8740-E6FA-0BE7-5310-7E9A0152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02535-D014-B533-B6F9-AC21053D6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2438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100" i="1">
                <a:ea typeface="+mn-lt"/>
                <a:cs typeface="+mn-lt"/>
              </a:rPr>
              <a:t>Métodos</a:t>
            </a:r>
            <a:r>
              <a:rPr lang="es-ES" sz="3100" i="1" dirty="0">
                <a:ea typeface="+mn-lt"/>
                <a:cs typeface="+mn-lt"/>
              </a:rPr>
              <a:t> de Pintar:</a:t>
            </a:r>
            <a:endParaRPr lang="es-ES" sz="3100" dirty="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100" err="1"/>
              <a:t>DrawCircle</a:t>
            </a:r>
            <a:r>
              <a:rPr lang="es-ES" sz="31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</a:t>
            </a:r>
            <a:r>
              <a:rPr lang="es-ES" sz="3100" u="sng" dirty="0"/>
              <a:t>Generación de Puntos del Círculo: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  Itera sobre 360 grados (círculo completo):</a:t>
            </a:r>
            <a:br>
              <a:rPr lang="es-ES" sz="3100" dirty="0"/>
            </a:br>
            <a:r>
              <a:rPr lang="es-ES" sz="3100" dirty="0"/>
              <a:t>   a. Convierte el ángulo a radianes: rad = angle * π / 180.</a:t>
            </a:r>
            <a:br>
              <a:rPr lang="es-ES" sz="3100" dirty="0"/>
            </a:br>
            <a:r>
              <a:rPr lang="es-ES" sz="3100" dirty="0"/>
              <a:t>   b. Calcula las coordenadas (x, y) en el borde del círculo usando: x = </a:t>
            </a:r>
            <a:r>
              <a:rPr lang="es-ES" sz="3100" err="1"/>
              <a:t>centroX</a:t>
            </a:r>
            <a:r>
              <a:rPr lang="es-ES" sz="3100" dirty="0"/>
              <a:t> + radio * cos(rad), y = </a:t>
            </a:r>
            <a:r>
              <a:rPr lang="es-ES" sz="3100" err="1"/>
              <a:t>centroY</a:t>
            </a:r>
            <a:r>
              <a:rPr lang="es-ES" sz="3100" dirty="0"/>
              <a:t> + radio * sin(rad)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   c. Dibuja cada punto con </a:t>
            </a:r>
            <a:r>
              <a:rPr lang="es-ES" sz="3100" err="1"/>
              <a:t>DrawPoint</a:t>
            </a:r>
            <a:r>
              <a:rPr lang="es-ES" sz="3100" dirty="0"/>
              <a:t>, aplicando el color y </a:t>
            </a:r>
            <a:r>
              <a:rPr lang="es-ES" sz="3100" err="1"/>
              <a:t>brushSize</a:t>
            </a:r>
            <a:r>
              <a:rPr lang="es-ES" sz="3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</a:t>
            </a:r>
            <a:r>
              <a:rPr lang="es-ES" sz="3100" u="sng" dirty="0"/>
              <a:t>Actualización de la Pantalla: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100" dirty="0"/>
              <a:t>  Llama a </a:t>
            </a:r>
            <a:r>
              <a:rPr lang="es-ES" sz="3100" err="1"/>
              <a:t>Invalidate</a:t>
            </a:r>
            <a:r>
              <a:rPr lang="es-ES" sz="3100" dirty="0"/>
              <a:t>() para refrescar visualmente el </a:t>
            </a:r>
            <a:r>
              <a:rPr lang="es-ES" sz="3100" err="1"/>
              <a:t>canvas</a:t>
            </a:r>
            <a:r>
              <a:rPr lang="es-ES" sz="3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500" dirty="0"/>
            </a:br>
            <a:endParaRPr lang="en-US" sz="1500"/>
          </a:p>
          <a:p>
            <a:pPr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/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656718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E26C9-7E5D-846B-A188-3C7F87B8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juego, jugador, red, rosa&#10;&#10;El contenido generado por IA puede ser incorrecto.">
            <a:extLst>
              <a:ext uri="{FF2B5EF4-FFF2-40B4-BE49-F238E27FC236}">
                <a16:creationId xmlns:a16="http://schemas.microsoft.com/office/drawing/2014/main" id="{A5769DBE-66BF-F3DE-F709-0AA9442D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7295" r="2" b="645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122211-0744-3E82-76F1-F968ABD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DD9733-F6CC-DC4E-0EE7-C76187BF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i="1">
                <a:ea typeface="+mn-lt"/>
                <a:cs typeface="+mn-lt"/>
              </a:rPr>
              <a:t>Métodos</a:t>
            </a:r>
            <a:r>
              <a:rPr lang="es-ES" sz="2400" i="1" dirty="0">
                <a:ea typeface="+mn-lt"/>
                <a:cs typeface="+mn-lt"/>
              </a:rPr>
              <a:t> de Pintar:</a:t>
            </a:r>
            <a:endParaRPr lang="es-ES" sz="2400" dirty="0"/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400" err="1"/>
              <a:t>DrawRectangle</a:t>
            </a:r>
            <a:r>
              <a:rPr lang="es-ES" sz="24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Cálculo del Centro del Rectángulo: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  Calcula las coordenadas del centro sumando el desplazamiento (</a:t>
            </a:r>
            <a:r>
              <a:rPr lang="es-ES" sz="2400" err="1"/>
              <a:t>dirX</a:t>
            </a:r>
            <a:r>
              <a:rPr lang="es-ES" sz="2400" dirty="0"/>
              <a:t> * </a:t>
            </a:r>
            <a:r>
              <a:rPr lang="es-ES" sz="2400" err="1"/>
              <a:t>distance</a:t>
            </a:r>
            <a:r>
              <a:rPr lang="es-ES" sz="2400" dirty="0"/>
              <a:t>, </a:t>
            </a:r>
            <a:r>
              <a:rPr lang="es-ES" sz="2400" err="1"/>
              <a:t>dirY</a:t>
            </a:r>
            <a:r>
              <a:rPr lang="es-ES" sz="2400" dirty="0"/>
              <a:t> * </a:t>
            </a:r>
            <a:r>
              <a:rPr lang="es-ES" sz="2400" err="1"/>
              <a:t>distance</a:t>
            </a:r>
            <a:r>
              <a:rPr lang="es-ES" sz="2400" dirty="0"/>
              <a:t>) a la posición actual del cursor (_</a:t>
            </a:r>
            <a:r>
              <a:rPr lang="es-ES" sz="2400" err="1"/>
              <a:t>cursorPosition</a:t>
            </a:r>
            <a:r>
              <a:rPr lang="es-ES" sz="2400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</a:t>
            </a:r>
            <a:r>
              <a:rPr lang="es-ES" sz="2400" u="sng" dirty="0"/>
              <a:t>Reposicionamiento del Cursor: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  Mueve el cursor al centro del rectángulo usando </a:t>
            </a:r>
            <a:r>
              <a:rPr lang="es-ES" sz="2400" err="1"/>
              <a:t>SetCursorPosition</a:t>
            </a:r>
            <a:r>
              <a:rPr lang="es-ES" sz="2400" dirty="0"/>
              <a:t>. Nota: Esto puede ser inesperado, ya que otros comandos no modifican la posición.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405214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67144-F1D6-01D6-1B6D-F69B2AA5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8F149D-CDAB-69BA-82D4-5C0665C3F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875" b="2187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869B5-4C9E-5D40-EF99-B99C4DBF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8E744-833C-D90B-CAD8-0A0FD573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63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>
                <a:ea typeface="+mn-lt"/>
                <a:cs typeface="+mn-lt"/>
              </a:rPr>
              <a:t>Métodos</a:t>
            </a:r>
            <a:r>
              <a:rPr lang="es-ES" sz="2000" i="1" dirty="0">
                <a:ea typeface="+mn-lt"/>
                <a:cs typeface="+mn-lt"/>
              </a:rPr>
              <a:t> de Pintar:</a:t>
            </a:r>
            <a:endParaRPr lang="es-ES" sz="2000" dirty="0"/>
          </a:p>
          <a:p>
            <a:pPr marL="171450" indent="-1714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2000" dirty="0" err="1"/>
              <a:t>DrawRectangle</a:t>
            </a:r>
            <a:r>
              <a:rPr lang="es-ES" sz="20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Cálculo de Esquinas: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  Determina la esquina superior izquierda (</a:t>
            </a:r>
            <a:r>
              <a:rPr lang="es-ES" sz="2000" err="1"/>
              <a:t>left</a:t>
            </a:r>
            <a:r>
              <a:rPr lang="es-ES" sz="2000" dirty="0"/>
              <a:t>, top) restando la mitad del ancho y alto al centro: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left</a:t>
            </a:r>
            <a:r>
              <a:rPr lang="es-ES" sz="2000" dirty="0">
                <a:ea typeface="+mn-lt"/>
                <a:cs typeface="+mn-lt"/>
              </a:rPr>
              <a:t> = </a:t>
            </a:r>
            <a:r>
              <a:rPr lang="es-ES" sz="2000" err="1">
                <a:ea typeface="+mn-lt"/>
                <a:cs typeface="+mn-lt"/>
              </a:rPr>
              <a:t>centroX</a:t>
            </a:r>
            <a:r>
              <a:rPr lang="es-ES" sz="2000" dirty="0">
                <a:ea typeface="+mn-lt"/>
                <a:cs typeface="+mn-lt"/>
              </a:rPr>
              <a:t> - </a:t>
            </a:r>
            <a:r>
              <a:rPr lang="es-ES" sz="2000" err="1">
                <a:ea typeface="+mn-lt"/>
                <a:cs typeface="+mn-lt"/>
              </a:rPr>
              <a:t>width</a:t>
            </a:r>
            <a:r>
              <a:rPr lang="es-ES" sz="2000" dirty="0">
                <a:ea typeface="+mn-lt"/>
                <a:cs typeface="+mn-lt"/>
              </a:rPr>
              <a:t> / 2, top = </a:t>
            </a:r>
            <a:r>
              <a:rPr lang="es-ES" sz="2000" err="1">
                <a:ea typeface="+mn-lt"/>
                <a:cs typeface="+mn-lt"/>
              </a:rPr>
              <a:t>centroY</a:t>
            </a:r>
            <a:r>
              <a:rPr lang="es-ES" sz="2000" dirty="0">
                <a:ea typeface="+mn-lt"/>
                <a:cs typeface="+mn-lt"/>
              </a:rPr>
              <a:t> - </a:t>
            </a:r>
            <a:r>
              <a:rPr lang="es-ES" sz="2000" err="1">
                <a:ea typeface="+mn-lt"/>
                <a:cs typeface="+mn-lt"/>
              </a:rPr>
              <a:t>height</a:t>
            </a:r>
            <a:r>
              <a:rPr lang="es-ES" sz="2000" dirty="0">
                <a:ea typeface="+mn-lt"/>
                <a:cs typeface="+mn-lt"/>
              </a:rPr>
              <a:t> /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Dibujo de Lados: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  Lados Horizontales (superior e inferior): Itera desde 0 hasta </a:t>
            </a:r>
            <a:r>
              <a:rPr lang="es-ES" sz="2000" dirty="0" err="1"/>
              <a:t>width</a:t>
            </a:r>
            <a:r>
              <a:rPr lang="es-ES" sz="2000" dirty="0"/>
              <a:t> - 1 dibujando píxeles en las filas top y top + </a:t>
            </a:r>
            <a:r>
              <a:rPr lang="es-ES" sz="2000" dirty="0" err="1"/>
              <a:t>height</a:t>
            </a:r>
            <a:r>
              <a:rPr lang="es-ES" sz="2000" dirty="0"/>
              <a:t> - 1.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  Lados Verticales (izquierdo y derecho): Itera desde 0 hasta </a:t>
            </a:r>
            <a:r>
              <a:rPr lang="es-ES" sz="2000" dirty="0" err="1"/>
              <a:t>height</a:t>
            </a:r>
            <a:r>
              <a:rPr lang="es-ES" sz="2000" dirty="0"/>
              <a:t> - 1 dibujando píxeles en las columnas </a:t>
            </a:r>
            <a:r>
              <a:rPr lang="es-ES" sz="2000" dirty="0" err="1"/>
              <a:t>left</a:t>
            </a:r>
            <a:r>
              <a:rPr lang="es-ES" sz="2000" dirty="0"/>
              <a:t> y </a:t>
            </a:r>
            <a:r>
              <a:rPr lang="es-ES" sz="2000" dirty="0" err="1"/>
              <a:t>left</a:t>
            </a:r>
            <a:r>
              <a:rPr lang="es-ES" sz="2000" dirty="0"/>
              <a:t> + </a:t>
            </a:r>
            <a:r>
              <a:rPr lang="es-ES" sz="2000" dirty="0" err="1"/>
              <a:t>width</a:t>
            </a:r>
            <a:r>
              <a:rPr lang="es-ES" sz="2000" dirty="0"/>
              <a:t> - 1.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Actualización de la Pantalla: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  Llama a </a:t>
            </a:r>
            <a:r>
              <a:rPr lang="es-ES" sz="2000" dirty="0" err="1"/>
              <a:t>Invalidate</a:t>
            </a:r>
            <a:r>
              <a:rPr lang="es-ES" sz="2000" dirty="0"/>
              <a:t>() para refrescar visualmente el </a:t>
            </a:r>
            <a:r>
              <a:rPr lang="es-ES" sz="2000" dirty="0" err="1"/>
              <a:t>canvas</a:t>
            </a:r>
            <a:r>
              <a:rPr lang="es-E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66091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C67C7-7F4E-8549-7333-4BA2FA81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0AA3EB-03DF-0DE8-6E70-E5480D40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633" b="1240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9BA354-63AA-8776-EDD0-E88F048D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50589-EA54-23DD-5AF1-2C7D4B80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4390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>
                <a:ea typeface="+mn-lt"/>
                <a:cs typeface="+mn-lt"/>
              </a:rPr>
              <a:t>Métodos de Pintar:</a:t>
            </a:r>
            <a:endParaRPr lang="es-ES" dirty="0"/>
          </a:p>
          <a:p>
            <a:pPr marL="171450" indent="-171450">
              <a:lnSpc>
                <a:spcPct val="100000"/>
              </a:lnSpc>
              <a:buFont typeface="Calibri"/>
              <a:buChar char="-"/>
            </a:pPr>
            <a:r>
              <a:rPr lang="es-ES" err="1"/>
              <a:t>Fill</a:t>
            </a:r>
            <a:r>
              <a:rPr lang="es-ES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Validación Inicial: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  Obtiene las coordenadas actuales del cursor (</a:t>
            </a:r>
            <a:r>
              <a:rPr lang="es-ES" dirty="0" err="1"/>
              <a:t>startX</a:t>
            </a:r>
            <a:r>
              <a:rPr lang="es-ES" dirty="0"/>
              <a:t>, </a:t>
            </a:r>
            <a:r>
              <a:rPr lang="es-ES" dirty="0" err="1"/>
              <a:t>startY</a:t>
            </a:r>
            <a:r>
              <a:rPr lang="es-ES" dirty="0"/>
              <a:t>). Si el cursor está fuera del </a:t>
            </a:r>
            <a:r>
              <a:rPr lang="es-ES" dirty="0" err="1"/>
              <a:t>canvas</a:t>
            </a:r>
            <a:r>
              <a:rPr lang="es-ES" dirty="0"/>
              <a:t>, termina sin hacer nada (evita errores).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Detección del Color Objetivo: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  Identifica el color del píxel actual (</a:t>
            </a:r>
            <a:r>
              <a:rPr lang="es-ES" dirty="0" err="1"/>
              <a:t>targetColor</a:t>
            </a:r>
            <a:r>
              <a:rPr lang="es-ES" dirty="0"/>
              <a:t>). Si ya coincide con el nuevo color (fillColor),</a:t>
            </a:r>
            <a:r>
              <a:rPr lang="es-ES"/>
              <a:t> termina (no hay cambios </a:t>
            </a:r>
            <a:r>
              <a:rPr lang="es-ES" dirty="0"/>
              <a:t>necesarios).</a:t>
            </a:r>
          </a:p>
        </p:txBody>
      </p:sp>
    </p:spTree>
    <p:extLst>
      <p:ext uri="{BB962C8B-B14F-4D97-AF65-F5344CB8AC3E}">
        <p14:creationId xmlns:p14="http://schemas.microsoft.com/office/powerpoint/2010/main" val="257971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40A9C-7121-F554-E060-162D0A33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C7052A04-2BF8-0A37-2694-B71A7924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2930" r="-2" b="2292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25BFE-B7F6-23D6-3F7E-507C4656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BAck-ENd : PiXELCanvas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F1FC3-933A-EA61-BAAD-6280827E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5947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i="1" err="1">
                <a:ea typeface="+mn-lt"/>
                <a:cs typeface="+mn-lt"/>
              </a:rPr>
              <a:t>Metodos</a:t>
            </a:r>
            <a:r>
              <a:rPr lang="es-ES" sz="1800" i="1" dirty="0">
                <a:ea typeface="+mn-lt"/>
                <a:cs typeface="+mn-lt"/>
              </a:rPr>
              <a:t> de Pintar:</a:t>
            </a:r>
            <a:endParaRPr lang="es-ES" sz="1800" dirty="0"/>
          </a:p>
          <a:p>
            <a:pPr marL="171450" indent="-171450">
              <a:lnSpc>
                <a:spcPct val="100000"/>
              </a:lnSpc>
              <a:buFont typeface="Calibri"/>
              <a:buChar char="-"/>
            </a:pPr>
            <a:r>
              <a:rPr lang="es-ES" sz="1800" err="1"/>
              <a:t>Fill</a:t>
            </a:r>
            <a:r>
              <a:rPr lang="es-ES" sz="1800" dirty="0"/>
              <a:t>():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 Flujo de Ejecución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Preparación del Algoritmo: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  Inicializa una cola (</a:t>
            </a:r>
            <a:r>
              <a:rPr lang="es-ES" sz="1800" err="1"/>
              <a:t>Queue</a:t>
            </a:r>
            <a:r>
              <a:rPr lang="es-ES" sz="1800" dirty="0"/>
              <a:t>) para almacenar píxeles a procesar. Añade el píxel inicial a la cola. Procesamiento por Capas (BFS):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    Mientras haya píxeles en la cola:</a:t>
            </a:r>
            <a:br>
              <a:rPr lang="es-ES" sz="1800" dirty="0"/>
            </a:br>
            <a:r>
              <a:rPr lang="es-ES" sz="1800" dirty="0"/>
              <a:t>     a. Extrae un píxel de la cola.</a:t>
            </a:r>
            <a:br>
              <a:rPr lang="es-ES" sz="1800" dirty="0"/>
            </a:br>
            <a:r>
              <a:rPr lang="es-ES" sz="1800" dirty="0"/>
              <a:t>     b. Verifica límites: Ignora píxeles fuera del </a:t>
            </a:r>
            <a:r>
              <a:rPr lang="es-ES" sz="1800" err="1"/>
              <a:t>canvas</a:t>
            </a:r>
            <a:r>
              <a:rPr lang="es-ES" sz="1800" dirty="0"/>
              <a:t>.</a:t>
            </a:r>
            <a:br>
              <a:rPr lang="es-ES" sz="1800" dirty="0"/>
            </a:br>
            <a:r>
              <a:rPr lang="es-ES" sz="1800" dirty="0"/>
              <a:t>     c. Compara colores: Si el píxel no tiene </a:t>
            </a:r>
            <a:r>
              <a:rPr lang="es-ES" sz="1800" err="1"/>
              <a:t>targetColor</a:t>
            </a:r>
            <a:r>
              <a:rPr lang="es-ES" sz="1800" dirty="0"/>
              <a:t>, lo ignora.</a:t>
            </a:r>
            <a:br>
              <a:rPr lang="es-ES" sz="1800" dirty="0"/>
            </a:br>
            <a:r>
              <a:rPr lang="es-ES" sz="1800" dirty="0"/>
              <a:t>     d. Pinta el píxel: Asigna el nuevo color (</a:t>
            </a:r>
            <a:r>
              <a:rPr lang="es-ES" sz="1800" err="1"/>
              <a:t>fillColor</a:t>
            </a:r>
            <a:r>
              <a:rPr lang="es-ES" sz="1800" dirty="0"/>
              <a:t>).</a:t>
            </a:r>
            <a:br>
              <a:rPr lang="es-ES" sz="1800" dirty="0"/>
            </a:br>
            <a:r>
              <a:rPr lang="es-ES" sz="1800" dirty="0"/>
              <a:t>     e. Encola vecinos: Añade los 4 píxeles adyacentes (arriba, abajo, izquierda, derecha) para continuar la expansión.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</a:t>
            </a:r>
            <a:r>
              <a:rPr lang="es-ES" sz="1800" u="sng" dirty="0"/>
              <a:t>Terminación: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  Cuando la cola está vacía, el área conectada está completamente rellenada.</a:t>
            </a:r>
          </a:p>
        </p:txBody>
      </p:sp>
    </p:spTree>
    <p:extLst>
      <p:ext uri="{BB962C8B-B14F-4D97-AF65-F5344CB8AC3E}">
        <p14:creationId xmlns:p14="http://schemas.microsoft.com/office/powerpoint/2010/main" val="169867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6BD8AF-A25B-A8B2-8E04-CCFD6DFE5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709" r="-1" b="-1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1DFF37-E9BD-6D60-A9B6-871E361E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1256" y="52776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rgbClr val="FFFF00"/>
                </a:solidFill>
              </a:rPr>
              <a:t>Detalles</a:t>
            </a:r>
            <a:r>
              <a:rPr lang="en-US" sz="6000" dirty="0">
                <a:solidFill>
                  <a:srgbClr val="FFFF00"/>
                </a:solidFill>
              </a:rPr>
              <a:t> finales</a:t>
            </a:r>
            <a:endParaRPr lang="es-E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44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84D6C-6AF0-6E24-6620-E549ED80C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E87A4D-A63F-40E4-A3D1-CA3CB7EC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27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E8DE4E-A7AE-A208-B1B8-AE7A1FBA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B8BF34-99BC-D09C-2076-D4129EE4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4227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</a:t>
            </a:r>
            <a:r>
              <a:rPr lang="es-ES" sz="2000" u="sng" dirty="0"/>
              <a:t>Instrucciones básicas: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Spawn</a:t>
            </a:r>
            <a:r>
              <a:rPr lang="es-ES" sz="2000" dirty="0"/>
              <a:t>(x, y) - Obligatoria al inicio, posiciona a Wall-E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  Color(color) - Cambia el color del pincel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Size</a:t>
            </a:r>
            <a:r>
              <a:rPr lang="es-ES" sz="2000" dirty="0"/>
              <a:t>(k) - Ajusta el tamaño del pincel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DrawLine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distance</a:t>
            </a:r>
            <a:r>
              <a:rPr lang="es-ES" sz="2000" dirty="0"/>
              <a:t>) - Dibuja una línea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DrawCircle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radius</a:t>
            </a:r>
            <a:r>
              <a:rPr lang="es-ES" sz="2000" dirty="0"/>
              <a:t>) - Dibuja un círculo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DrawRectangle</a:t>
            </a:r>
            <a:r>
              <a:rPr lang="es-ES" sz="2000" dirty="0"/>
              <a:t>(</a:t>
            </a:r>
            <a:r>
              <a:rPr lang="es-ES" sz="2000" dirty="0" err="1"/>
              <a:t>dirX</a:t>
            </a:r>
            <a:r>
              <a:rPr lang="es-ES" sz="2000" dirty="0"/>
              <a:t>, </a:t>
            </a:r>
            <a:r>
              <a:rPr lang="es-ES" sz="2000" dirty="0" err="1"/>
              <a:t>dirY</a:t>
            </a:r>
            <a:r>
              <a:rPr lang="es-ES" sz="2000" dirty="0"/>
              <a:t>, </a:t>
            </a:r>
            <a:r>
              <a:rPr lang="es-ES" sz="2000" dirty="0" err="1"/>
              <a:t>distance</a:t>
            </a:r>
            <a:r>
              <a:rPr lang="es-ES" sz="2000" dirty="0"/>
              <a:t>, </a:t>
            </a:r>
            <a:r>
              <a:rPr lang="es-ES" sz="2000" dirty="0" err="1"/>
              <a:t>width</a:t>
            </a:r>
            <a:r>
              <a:rPr lang="es-ES" sz="2000" dirty="0"/>
              <a:t>, </a:t>
            </a:r>
            <a:r>
              <a:rPr lang="es-ES" sz="2000" dirty="0" err="1"/>
              <a:t>height</a:t>
            </a:r>
            <a:r>
              <a:rPr lang="es-ES" sz="2000" dirty="0"/>
              <a:t>) - Dibuja un rectángulo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  </a:t>
            </a:r>
            <a:r>
              <a:rPr lang="es-ES" sz="2000" dirty="0" err="1"/>
              <a:t>Fill</a:t>
            </a:r>
            <a:r>
              <a:rPr lang="es-ES" sz="2000" dirty="0"/>
              <a:t>() - Rellena áreas conectadas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  <a:p>
            <a:pPr marL="0" indent="0">
              <a:lnSpc>
                <a:spcPct val="100000"/>
              </a:lnSpc>
              <a:buNone/>
            </a:pP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151750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8522A-BFD5-385C-5416-A7FBFF25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474B432D-0BE5-B5A9-345B-60A56875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252" b="1102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E25D99-3526-2B0E-7E79-DDC8DBFB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F67E6-7A41-076B-7AF2-6BA3D74D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Asignaciones de variables: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  Sintaxis: </a:t>
            </a:r>
            <a:r>
              <a:rPr lang="es-ES" dirty="0" err="1"/>
              <a:t>var</a:t>
            </a:r>
            <a:r>
              <a:rPr lang="es-ES" dirty="0"/>
              <a:t> ← </a:t>
            </a:r>
            <a:r>
              <a:rPr lang="es-ES" dirty="0" err="1"/>
              <a:t>Expression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  Ejemplo: n ← 5 + 3 *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Expresiones: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  Aritméticas: operaciones con +, -, *, /, **, 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  Booleanas: comparaciones (==, &gt;=, etc.) y operadores lógicos (&amp;&amp;, ||)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600"/>
          </a:p>
          <a:p>
            <a:pPr marL="0" indent="0">
              <a:lnSpc>
                <a:spcPct val="100000"/>
              </a:lnSpc>
              <a:buNone/>
            </a:pPr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974297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E8566-A6C4-8932-8401-180A6326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61C98120-6DD4-0B9B-D562-FA5BF022D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379" b="1283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07297E-FEA3-5B5F-9F60-AAC00BF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7C851-3094-A0E3-2DF1-D3D59B0A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407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</a:t>
            </a:r>
            <a:r>
              <a:rPr lang="es-ES" u="sng" dirty="0"/>
              <a:t>Funciones:</a:t>
            </a:r>
            <a:endParaRPr lang="es-ES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GetActualX</a:t>
            </a:r>
            <a:r>
              <a:rPr lang="es-ES" dirty="0"/>
              <a:t>(), </a:t>
            </a:r>
            <a:r>
              <a:rPr lang="es-ES" err="1"/>
              <a:t>GetActualY</a:t>
            </a:r>
            <a:r>
              <a:rPr lang="es-ES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GetCanvasSize</a:t>
            </a:r>
            <a:r>
              <a:rPr lang="es-ES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</a:t>
            </a:r>
            <a:r>
              <a:rPr lang="es-ES" err="1"/>
              <a:t>GetColorCount</a:t>
            </a:r>
            <a:r>
              <a:rPr lang="es-ES" dirty="0"/>
              <a:t>(color, x1, y1, x2, y2)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  Funciones de verificación como </a:t>
            </a:r>
            <a:r>
              <a:rPr lang="es-ES" err="1"/>
              <a:t>IsBrushColor</a:t>
            </a:r>
            <a:r>
              <a:rPr lang="es-ES" dirty="0"/>
              <a:t>(color)</a:t>
            </a:r>
          </a:p>
        </p:txBody>
      </p:sp>
    </p:spTree>
    <p:extLst>
      <p:ext uri="{BB962C8B-B14F-4D97-AF65-F5344CB8AC3E}">
        <p14:creationId xmlns:p14="http://schemas.microsoft.com/office/powerpoint/2010/main" val="196634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F319B-0636-E84A-8507-CD137F26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C22CDE-573C-74AF-FB60-CF02C460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9661" r="-1" b="3140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6EE745-35D3-5F29-6324-CA0D35A6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49050-33CB-9A72-7E3F-13353D41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3407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600" i="1" dirty="0"/>
              <a:t>Sintaxis del Intérprete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/>
              <a:t>El lenguaje para Pixel Wall-E tiene una sintaxis estructurada que incluye: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/>
              <a:t> </a:t>
            </a:r>
            <a:r>
              <a:rPr lang="es-ES" sz="2600" u="sng" dirty="0">
                <a:latin typeface="The Hand Bold"/>
                <a:cs typeface="Segoe UI"/>
              </a:rPr>
              <a:t>Control de flujo: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  Etiquetas: </a:t>
            </a:r>
            <a:r>
              <a:rPr lang="es-ES" sz="2600" dirty="0" err="1">
                <a:latin typeface="The Hand Bold"/>
                <a:cs typeface="Segoe UI"/>
              </a:rPr>
              <a:t>mi_etiqueta</a:t>
            </a:r>
            <a:r>
              <a:rPr lang="es-ES" sz="2600" dirty="0">
                <a:latin typeface="The Hand Bold"/>
                <a:cs typeface="Segoe UI"/>
              </a:rPr>
              <a:t>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  Saltos condicionales</a:t>
            </a:r>
            <a:r>
              <a:rPr lang="es-ES" sz="2600" dirty="0"/>
              <a:t>: </a:t>
            </a:r>
            <a:r>
              <a:rPr lang="es-ES" sz="2600" dirty="0" err="1"/>
              <a:t>GoTo</a:t>
            </a:r>
            <a:r>
              <a:rPr lang="es-ES" sz="2600" dirty="0"/>
              <a:t> [etiqueta] </a:t>
            </a:r>
            <a:r>
              <a:rPr lang="es-ES" sz="2600" dirty="0">
                <a:latin typeface="The Hand Bold"/>
                <a:cs typeface="Segoe UI"/>
              </a:rPr>
              <a:t>(</a:t>
            </a:r>
            <a:r>
              <a:rPr lang="es-ES" sz="2600" dirty="0"/>
              <a:t>condición</a:t>
            </a:r>
            <a:r>
              <a:rPr lang="es-ES" sz="2600" dirty="0">
                <a:latin typeface="The Hand Bold"/>
                <a:cs typeface="Segoe UI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latin typeface="The Hand Bold"/>
                <a:cs typeface="Segoe UI"/>
              </a:rPr>
              <a:t> </a:t>
            </a:r>
            <a:r>
              <a:rPr lang="es-ES" sz="2600" u="sng" dirty="0">
                <a:cs typeface="Segoe UI"/>
              </a:rPr>
              <a:t>Comentarios: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cs typeface="Segoe UI"/>
              </a:rPr>
              <a:t>  Sintaxis: # Texto del comentario.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600" dirty="0">
                <a:cs typeface="Segoe UI"/>
              </a:rPr>
              <a:t>  Comportamiento: Ignora todo desde # hasta el final de la línea.</a:t>
            </a:r>
            <a:endParaRPr lang="es-ES" sz="2600" dirty="0"/>
          </a:p>
          <a:p>
            <a:pPr marL="0" indent="0">
              <a:lnSpc>
                <a:spcPct val="100000"/>
              </a:lnSpc>
              <a:buNone/>
            </a:pPr>
            <a:endParaRPr lang="es-ES" sz="1800"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>
                <a:cs typeface="Segoe UI"/>
              </a:rPr>
              <a:t>  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6776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EA893E-7FBB-9071-8CD1-BEBEF8C6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162" b="4783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FEB3ED-76EB-45E4-EC3B-262D978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4478D-EC46-E094-348B-3E8C7A53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6000" dirty="0"/>
              <a:t>La parte derecha de la interfaz está conformada por el panel de pixeles, los botones de zoom+- y center (botón para centralizar el pincel del panel de pixeles), y también tiene un panel que hace la función de consola de errores. </a:t>
            </a:r>
          </a:p>
        </p:txBody>
      </p:sp>
    </p:spTree>
    <p:extLst>
      <p:ext uri="{BB962C8B-B14F-4D97-AF65-F5344CB8AC3E}">
        <p14:creationId xmlns:p14="http://schemas.microsoft.com/office/powerpoint/2010/main" val="2385706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5B55A-147B-BE13-9612-86A1FF92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22C661B-0922-62F8-659E-3D893E13C2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515" b="1569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4A0C86-FDA1-D2A2-429C-6FBA1075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E81826-9A75-55D4-EA00-081C1333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i="1" err="1"/>
              <a:t>I</a:t>
            </a:r>
            <a:r>
              <a:rPr lang="es-ES" sz="3200" i="1" err="1"/>
              <a:t>ntelliSense</a:t>
            </a:r>
            <a:r>
              <a:rPr lang="es-ES" sz="3200" i="1" dirty="0"/>
              <a:t> (Sistema de Autocompletado)</a:t>
            </a:r>
          </a:p>
          <a:p>
            <a:pPr marL="0" indent="0">
              <a:buNone/>
            </a:pPr>
            <a:r>
              <a:rPr lang="es-ES" sz="3200" dirty="0"/>
              <a:t>El proyecto menciona la implementación de un sistema inteligente que: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Proporciona sugerencias de palabras clave mientras se escribe.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Ofrece acceso rápido a las funciones disponibles.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200" dirty="0"/>
              <a:t>Muestra la sintaxis correcta de cada comando.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64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58EF6-708C-1877-664C-02701BD0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849CF65-EBFB-469A-AB22-E5EBE30C4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2468" b="2042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A0BC82-CCD1-EE3C-2ACF-36EA819F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EE3EE8-24C8-192F-553F-6DC425F9D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3300" i="1" dirty="0"/>
              <a:t>Estructura General del Proyecto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3300" u="sng" err="1"/>
              <a:t>Frontend</a:t>
            </a:r>
            <a:r>
              <a:rPr lang="es-ES" sz="3300" u="sng" dirty="0"/>
              <a:t> (Interfaz Gráfica):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Editor de texto con numeración de líneas.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 err="1"/>
              <a:t>Canvas</a:t>
            </a:r>
            <a:r>
              <a:rPr lang="es-ES" sz="3300" dirty="0"/>
              <a:t> cuadriculado para visualización.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Controles para dimensiones del </a:t>
            </a:r>
            <a:r>
              <a:rPr lang="es-ES" sz="3300" dirty="0" err="1"/>
              <a:t>canvas</a:t>
            </a:r>
            <a:r>
              <a:rPr lang="es-ES" sz="3300" dirty="0"/>
              <a:t>.</a:t>
            </a: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s-ES" sz="3300" dirty="0"/>
              <a:t>Botones para ejecución, carga y guardado.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/>
            </a:br>
            <a:endParaRPr lang="en-US" sz="2000"/>
          </a:p>
          <a:p>
            <a:pPr marL="0" indent="0">
              <a:lnSpc>
                <a:spcPct val="100000"/>
              </a:lnSpc>
              <a:buNone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09219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D2494-3136-0D14-5986-00C808FC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biombo, jugador, corte, edificio&#10;&#10;El contenido generado por IA puede ser incorrecto.">
            <a:extLst>
              <a:ext uri="{FF2B5EF4-FFF2-40B4-BE49-F238E27FC236}">
                <a16:creationId xmlns:a16="http://schemas.microsoft.com/office/drawing/2014/main" id="{EE852B83-177D-4AAC-80E6-F3EF7DE7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554" b="299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84881E-398A-E5E5-0889-7249B15F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Detalles finales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9CB70-BEAB-42F8-C888-EDE6A4B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 err="1"/>
              <a:t>Backend</a:t>
            </a:r>
            <a:r>
              <a:rPr lang="es-ES" sz="3600" dirty="0"/>
              <a:t> (Intérprete):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Analizador léxico y sintáctico.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Manejador de ejecución de comandos.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Sistema de gestión de errores.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s-ES" sz="3600" dirty="0"/>
              <a:t>Gestión de estado (posición, color, tamaño del pincel).</a:t>
            </a:r>
          </a:p>
        </p:txBody>
      </p:sp>
    </p:spTree>
    <p:extLst>
      <p:ext uri="{BB962C8B-B14F-4D97-AF65-F5344CB8AC3E}">
        <p14:creationId xmlns:p14="http://schemas.microsoft.com/office/powerpoint/2010/main" val="4166207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B70E5D-B582-0F5D-AB67-E9682C14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978" r="-1" b="-1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FA66D7-2FEE-4A56-CE71-A4E5A600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0843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err="1">
                <a:solidFill>
                  <a:schemeClr val="bg2">
                    <a:lumMod val="10000"/>
                  </a:schemeClr>
                </a:solidFill>
              </a:rPr>
              <a:t>FInal</a:t>
            </a:r>
            <a:endParaRPr lang="en-US" sz="600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69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A5702-3B08-F5F6-D136-2F781BE20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69ECCCF-6F8B-1AC5-952E-881CCBC9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1339" r="1" b="2028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0C08C1-89B2-F0F1-C049-D043D2E9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final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ABF2A-D4DE-99D7-49C5-08DE79D8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600" dirty="0"/>
              <a:t>El proyecto puede seguir sujeto a modificaciones. El objetivo es hacerlo más atractivo al uso de las personas, por lo que puede llegar a tener algunas mejoras próximamente. Por eso si les gustó, les invito a seguir su  progreso  para ver hasta dónde es capaz de llegar este intérprete Wall-E.</a:t>
            </a:r>
          </a:p>
        </p:txBody>
      </p:sp>
    </p:spTree>
    <p:extLst>
      <p:ext uri="{BB962C8B-B14F-4D97-AF65-F5344CB8AC3E}">
        <p14:creationId xmlns:p14="http://schemas.microsoft.com/office/powerpoint/2010/main" val="99179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70DA35-8DE8-0DAF-3399-2DB9ACE13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5" y="-1309"/>
            <a:ext cx="12189870" cy="68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76BDD-5EB4-876B-B75D-D5BAF4F7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44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0C919-88BB-BBB3-9AE4-2A34E6DB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/>
              <a:t>visual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B9B7E-ADF4-073E-4833-A016405B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4400" dirty="0"/>
              <a:t>La parte izquierda contiene el editor de texto en donde se van a escribir los comandos para que funcione el programa y los botones de "abrir archivos.pw", "guardar en archivos.pw". "</a:t>
            </a:r>
            <a:r>
              <a:rPr lang="es-ES" sz="4400" dirty="0" err="1"/>
              <a:t>Undo</a:t>
            </a:r>
            <a:r>
              <a:rPr lang="es-ES" sz="4400" dirty="0"/>
              <a:t>" revierte la última operación y "redo" restaura la operación desecha; también en la esquina superior derecha se observa el nombre del programa aunque esto es ajeno a la partición hecho.</a:t>
            </a:r>
          </a:p>
        </p:txBody>
      </p:sp>
    </p:spTree>
    <p:extLst>
      <p:ext uri="{BB962C8B-B14F-4D97-AF65-F5344CB8AC3E}">
        <p14:creationId xmlns:p14="http://schemas.microsoft.com/office/powerpoint/2010/main" val="238242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74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SketchyVTI</vt:lpstr>
      <vt:lpstr>PIXEL WALL-E</vt:lpstr>
      <vt:lpstr>Introducción</vt:lpstr>
      <vt:lpstr>Introducción</vt:lpstr>
      <vt:lpstr>Parte 1: Visual</vt:lpstr>
      <vt:lpstr>Visual</vt:lpstr>
      <vt:lpstr>Presentación de PowerPoint</vt:lpstr>
      <vt:lpstr>visual</vt:lpstr>
      <vt:lpstr>Presentación de PowerPoint</vt:lpstr>
      <vt:lpstr>visual</vt:lpstr>
      <vt:lpstr>Presentación de PowerPoint</vt:lpstr>
      <vt:lpstr>visual</vt:lpstr>
      <vt:lpstr>Parte 2: Back-End</vt:lpstr>
      <vt:lpstr>Back-End : Lexer</vt:lpstr>
      <vt:lpstr>Back-end : Lexer</vt:lpstr>
      <vt:lpstr>Back-end : Lexer</vt:lpstr>
      <vt:lpstr>Back-end : Lexer </vt:lpstr>
      <vt:lpstr>Back-end : Lexer </vt:lpstr>
      <vt:lpstr>Back-end : Parser</vt:lpstr>
      <vt:lpstr>Back-end : Parser</vt:lpstr>
      <vt:lpstr>Back-End : Parser</vt:lpstr>
      <vt:lpstr>Back-End : Parser</vt:lpstr>
      <vt:lpstr>Back-end : Parser </vt:lpstr>
      <vt:lpstr>Back-End : PArser</vt:lpstr>
      <vt:lpstr>Back-End : Parser</vt:lpstr>
      <vt:lpstr>Back-End : PArser</vt:lpstr>
      <vt:lpstr>Back-End : Parser</vt:lpstr>
      <vt:lpstr>Back-end : Parser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Executor : Command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BAck-ENd : PiXELCanvas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Detalles finales</vt:lpstr>
      <vt:lpstr>FInal</vt:lpstr>
      <vt:lpstr>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1786</cp:revision>
  <dcterms:created xsi:type="dcterms:W3CDTF">2025-06-30T21:56:13Z</dcterms:created>
  <dcterms:modified xsi:type="dcterms:W3CDTF">2025-07-06T23:11:16Z</dcterms:modified>
</cp:coreProperties>
</file>